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0"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Lst>
  <p:sldSz cy="6858000" cx="12192000"/>
  <p:notesSz cx="6858000" cy="9144000"/>
  <p:embeddedFontLst>
    <p:embeddedFont>
      <p:font typeface="Play"/>
      <p:regular r:id="rId51"/>
      <p:bold r:id="rId52"/>
    </p:embeddedFont>
    <p:embeddedFont>
      <p:font typeface="Helvetica Neue"/>
      <p:regular r:id="rId53"/>
      <p:bold r:id="rId54"/>
      <p:italic r:id="rId55"/>
      <p:boldItalic r:id="rId5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57" roundtripDataSignature="AMtx7mj1LmCgPwT0GBtTZ6VFvE8J0A10q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69AA3CF0-CF2B-4DDF-AE1A-228A95D51C98}">
  <a:tblStyle styleId="{69AA3CF0-CF2B-4DDF-AE1A-228A95D51C98}"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Play-regular.fntdata"/><Relationship Id="rId50" Type="http://schemas.openxmlformats.org/officeDocument/2006/relationships/slide" Target="slides/slide44.xml"/><Relationship Id="rId53" Type="http://schemas.openxmlformats.org/officeDocument/2006/relationships/font" Target="fonts/HelveticaNeue-regular.fntdata"/><Relationship Id="rId52" Type="http://schemas.openxmlformats.org/officeDocument/2006/relationships/font" Target="fonts/Play-bold.fntdata"/><Relationship Id="rId11" Type="http://schemas.openxmlformats.org/officeDocument/2006/relationships/slide" Target="slides/slide5.xml"/><Relationship Id="rId55" Type="http://schemas.openxmlformats.org/officeDocument/2006/relationships/font" Target="fonts/HelveticaNeue-italic.fntdata"/><Relationship Id="rId10" Type="http://schemas.openxmlformats.org/officeDocument/2006/relationships/slide" Target="slides/slide4.xml"/><Relationship Id="rId54" Type="http://schemas.openxmlformats.org/officeDocument/2006/relationships/font" Target="fonts/HelveticaNeue-bold.fntdata"/><Relationship Id="rId13" Type="http://schemas.openxmlformats.org/officeDocument/2006/relationships/slide" Target="slides/slide7.xml"/><Relationship Id="rId57" Type="http://customschemas.google.com/relationships/presentationmetadata" Target="metadata"/><Relationship Id="rId12" Type="http://schemas.openxmlformats.org/officeDocument/2006/relationships/slide" Target="slides/slide6.xml"/><Relationship Id="rId56" Type="http://schemas.openxmlformats.org/officeDocument/2006/relationships/font" Target="fonts/HelveticaNeue-boldItalic.fntdata"/><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4" name="Google Shape;174;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35eec399cb7_0_2842: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19" name="Google Shape;319;g35eec399cb7_0_28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35eec399cb7_0_3124: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32" name="Google Shape;332;g35eec399cb7_0_31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35f3ef4cd23_0_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49" name="Google Shape;349;g35f3ef4cd23_0_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p4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4" name="Google Shape;364;p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70" name="Google Shape;370;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p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97" name="Google Shape;397;p4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p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35" name="Google Shape;435;p4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p4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0" name="Google Shape;460;p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p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4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p4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6" name="Google Shape;486;p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35eec399cb7_0_27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9" name="Google Shape;189;g35eec399cb7_0_27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p4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3" name="Google Shape;493;p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p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99" name="Google Shape;499;p4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9" name="Shape 509"/>
        <p:cNvGrpSpPr/>
        <p:nvPr/>
      </p:nvGrpSpPr>
      <p:grpSpPr>
        <a:xfrm>
          <a:off x="0" y="0"/>
          <a:ext cx="0" cy="0"/>
          <a:chOff x="0" y="0"/>
          <a:chExt cx="0" cy="0"/>
        </a:xfrm>
      </p:grpSpPr>
      <p:sp>
        <p:nvSpPr>
          <p:cNvPr id="510" name="Google Shape;510;p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11" name="Google Shape;511;p5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p5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3" name="Google Shape;523;p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p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29" name="Google Shape;529;p5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9" name="Shape 539"/>
        <p:cNvGrpSpPr/>
        <p:nvPr/>
      </p:nvGrpSpPr>
      <p:grpSpPr>
        <a:xfrm>
          <a:off x="0" y="0"/>
          <a:ext cx="0" cy="0"/>
          <a:chOff x="0" y="0"/>
          <a:chExt cx="0" cy="0"/>
        </a:xfrm>
      </p:grpSpPr>
      <p:sp>
        <p:nvSpPr>
          <p:cNvPr id="540" name="Google Shape;540;p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41" name="Google Shape;541;p5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p5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3" name="Google Shape;553;p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7" name="Shape 557"/>
        <p:cNvGrpSpPr/>
        <p:nvPr/>
      </p:nvGrpSpPr>
      <p:grpSpPr>
        <a:xfrm>
          <a:off x="0" y="0"/>
          <a:ext cx="0" cy="0"/>
          <a:chOff x="0" y="0"/>
          <a:chExt cx="0" cy="0"/>
        </a:xfrm>
      </p:grpSpPr>
      <p:sp>
        <p:nvSpPr>
          <p:cNvPr id="558" name="Google Shape;558;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59" name="Google Shape;559;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3" name="Shape 583"/>
        <p:cNvGrpSpPr/>
        <p:nvPr/>
      </p:nvGrpSpPr>
      <p:grpSpPr>
        <a:xfrm>
          <a:off x="0" y="0"/>
          <a:ext cx="0" cy="0"/>
          <a:chOff x="0" y="0"/>
          <a:chExt cx="0" cy="0"/>
        </a:xfrm>
      </p:grpSpPr>
      <p:sp>
        <p:nvSpPr>
          <p:cNvPr id="584" name="Google Shape;584;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85" name="Google Shape;585;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7" name="Shape 597"/>
        <p:cNvGrpSpPr/>
        <p:nvPr/>
      </p:nvGrpSpPr>
      <p:grpSpPr>
        <a:xfrm>
          <a:off x="0" y="0"/>
          <a:ext cx="0" cy="0"/>
          <a:chOff x="0" y="0"/>
          <a:chExt cx="0" cy="0"/>
        </a:xfrm>
      </p:grpSpPr>
      <p:sp>
        <p:nvSpPr>
          <p:cNvPr id="598" name="Google Shape;598;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99" name="Google Shape;599;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p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7" name="Google Shape;197;p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9" name="Shape 629"/>
        <p:cNvGrpSpPr/>
        <p:nvPr/>
      </p:nvGrpSpPr>
      <p:grpSpPr>
        <a:xfrm>
          <a:off x="0" y="0"/>
          <a:ext cx="0" cy="0"/>
          <a:chOff x="0" y="0"/>
          <a:chExt cx="0" cy="0"/>
        </a:xfrm>
      </p:grpSpPr>
      <p:sp>
        <p:nvSpPr>
          <p:cNvPr id="630" name="Google Shape;630;p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31" name="Google Shape;631;p5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0" name="Shape 640"/>
        <p:cNvGrpSpPr/>
        <p:nvPr/>
      </p:nvGrpSpPr>
      <p:grpSpPr>
        <a:xfrm>
          <a:off x="0" y="0"/>
          <a:ext cx="0" cy="0"/>
          <a:chOff x="0" y="0"/>
          <a:chExt cx="0" cy="0"/>
        </a:xfrm>
      </p:grpSpPr>
      <p:sp>
        <p:nvSpPr>
          <p:cNvPr id="641" name="Google Shape;641;p5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42" name="Google Shape;642;p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6" name="Shape 646"/>
        <p:cNvGrpSpPr/>
        <p:nvPr/>
      </p:nvGrpSpPr>
      <p:grpSpPr>
        <a:xfrm>
          <a:off x="0" y="0"/>
          <a:ext cx="0" cy="0"/>
          <a:chOff x="0" y="0"/>
          <a:chExt cx="0" cy="0"/>
        </a:xfrm>
      </p:grpSpPr>
      <p:sp>
        <p:nvSpPr>
          <p:cNvPr id="647" name="Google Shape;647;p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p5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4" name="Shape 664"/>
        <p:cNvGrpSpPr/>
        <p:nvPr/>
      </p:nvGrpSpPr>
      <p:grpSpPr>
        <a:xfrm>
          <a:off x="0" y="0"/>
          <a:ext cx="0" cy="0"/>
          <a:chOff x="0" y="0"/>
          <a:chExt cx="0" cy="0"/>
        </a:xfrm>
      </p:grpSpPr>
      <p:sp>
        <p:nvSpPr>
          <p:cNvPr id="665" name="Google Shape;665;p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5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1" name="Shape 681"/>
        <p:cNvGrpSpPr/>
        <p:nvPr/>
      </p:nvGrpSpPr>
      <p:grpSpPr>
        <a:xfrm>
          <a:off x="0" y="0"/>
          <a:ext cx="0" cy="0"/>
          <a:chOff x="0" y="0"/>
          <a:chExt cx="0" cy="0"/>
        </a:xfrm>
      </p:grpSpPr>
      <p:sp>
        <p:nvSpPr>
          <p:cNvPr id="682" name="Google Shape;682;p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p5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4" name="Shape 694"/>
        <p:cNvGrpSpPr/>
        <p:nvPr/>
      </p:nvGrpSpPr>
      <p:grpSpPr>
        <a:xfrm>
          <a:off x="0" y="0"/>
          <a:ext cx="0" cy="0"/>
          <a:chOff x="0" y="0"/>
          <a:chExt cx="0" cy="0"/>
        </a:xfrm>
      </p:grpSpPr>
      <p:sp>
        <p:nvSpPr>
          <p:cNvPr id="695" name="Google Shape;695;p6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96" name="Google Shape;696;p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0" name="Shape 700"/>
        <p:cNvGrpSpPr/>
        <p:nvPr/>
      </p:nvGrpSpPr>
      <p:grpSpPr>
        <a:xfrm>
          <a:off x="0" y="0"/>
          <a:ext cx="0" cy="0"/>
          <a:chOff x="0" y="0"/>
          <a:chExt cx="0" cy="0"/>
        </a:xfrm>
      </p:grpSpPr>
      <p:sp>
        <p:nvSpPr>
          <p:cNvPr id="701" name="Google Shape;701;p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02" name="Google Shape;702;p6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6" name="Shape 716"/>
        <p:cNvGrpSpPr/>
        <p:nvPr/>
      </p:nvGrpSpPr>
      <p:grpSpPr>
        <a:xfrm>
          <a:off x="0" y="0"/>
          <a:ext cx="0" cy="0"/>
          <a:chOff x="0" y="0"/>
          <a:chExt cx="0" cy="0"/>
        </a:xfrm>
      </p:grpSpPr>
      <p:sp>
        <p:nvSpPr>
          <p:cNvPr id="717" name="Google Shape;717;p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18" name="Google Shape;718;p6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7" name="Shape 727"/>
        <p:cNvGrpSpPr/>
        <p:nvPr/>
      </p:nvGrpSpPr>
      <p:grpSpPr>
        <a:xfrm>
          <a:off x="0" y="0"/>
          <a:ext cx="0" cy="0"/>
          <a:chOff x="0" y="0"/>
          <a:chExt cx="0" cy="0"/>
        </a:xfrm>
      </p:grpSpPr>
      <p:sp>
        <p:nvSpPr>
          <p:cNvPr id="728" name="Google Shape;728;p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29" name="Google Shape;729;p6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2" name="Shape 742"/>
        <p:cNvGrpSpPr/>
        <p:nvPr/>
      </p:nvGrpSpPr>
      <p:grpSpPr>
        <a:xfrm>
          <a:off x="0" y="0"/>
          <a:ext cx="0" cy="0"/>
          <a:chOff x="0" y="0"/>
          <a:chExt cx="0" cy="0"/>
        </a:xfrm>
      </p:grpSpPr>
      <p:sp>
        <p:nvSpPr>
          <p:cNvPr id="743" name="Google Shape;743;p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44" name="Google Shape;744;p6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35eec399cb7_0_277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4" name="Google Shape;204;g35eec399cb7_0_277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7" name="Shape 757"/>
        <p:cNvGrpSpPr/>
        <p:nvPr/>
      </p:nvGrpSpPr>
      <p:grpSpPr>
        <a:xfrm>
          <a:off x="0" y="0"/>
          <a:ext cx="0" cy="0"/>
          <a:chOff x="0" y="0"/>
          <a:chExt cx="0" cy="0"/>
        </a:xfrm>
      </p:grpSpPr>
      <p:sp>
        <p:nvSpPr>
          <p:cNvPr id="758" name="Google Shape;758;p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59" name="Google Shape;759;p6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2" name="Shape 772"/>
        <p:cNvGrpSpPr/>
        <p:nvPr/>
      </p:nvGrpSpPr>
      <p:grpSpPr>
        <a:xfrm>
          <a:off x="0" y="0"/>
          <a:ext cx="0" cy="0"/>
          <a:chOff x="0" y="0"/>
          <a:chExt cx="0" cy="0"/>
        </a:xfrm>
      </p:grpSpPr>
      <p:sp>
        <p:nvSpPr>
          <p:cNvPr id="773" name="Google Shape;773;p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74" name="Google Shape;774;p6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7" name="Shape 787"/>
        <p:cNvGrpSpPr/>
        <p:nvPr/>
      </p:nvGrpSpPr>
      <p:grpSpPr>
        <a:xfrm>
          <a:off x="0" y="0"/>
          <a:ext cx="0" cy="0"/>
          <a:chOff x="0" y="0"/>
          <a:chExt cx="0" cy="0"/>
        </a:xfrm>
      </p:grpSpPr>
      <p:sp>
        <p:nvSpPr>
          <p:cNvPr id="788" name="Google Shape;788;p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89" name="Google Shape;789;p6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2" name="Shape 802"/>
        <p:cNvGrpSpPr/>
        <p:nvPr/>
      </p:nvGrpSpPr>
      <p:grpSpPr>
        <a:xfrm>
          <a:off x="0" y="0"/>
          <a:ext cx="0" cy="0"/>
          <a:chOff x="0" y="0"/>
          <a:chExt cx="0" cy="0"/>
        </a:xfrm>
      </p:grpSpPr>
      <p:sp>
        <p:nvSpPr>
          <p:cNvPr id="803" name="Google Shape;803;p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04" name="Google Shape;804;p6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0" name="Shape 820"/>
        <p:cNvGrpSpPr/>
        <p:nvPr/>
      </p:nvGrpSpPr>
      <p:grpSpPr>
        <a:xfrm>
          <a:off x="0" y="0"/>
          <a:ext cx="0" cy="0"/>
          <a:chOff x="0" y="0"/>
          <a:chExt cx="0" cy="0"/>
        </a:xfrm>
      </p:grpSpPr>
      <p:sp>
        <p:nvSpPr>
          <p:cNvPr id="821" name="Google Shape;821;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22" name="Google Shape;822;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35eec399cb7_0_0:notes"/>
          <p:cNvSpPr txBox="1"/>
          <p:nvPr>
            <p:ph idx="1" type="body"/>
          </p:nvPr>
        </p:nvSpPr>
        <p:spPr>
          <a:xfrm>
            <a:off x="685800" y="4400551"/>
            <a:ext cx="5486400" cy="36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0" name="Google Shape;210;g35eec399cb7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35eec399cb7_0_227:notes"/>
          <p:cNvSpPr txBox="1"/>
          <p:nvPr>
            <p:ph idx="1" type="body"/>
          </p:nvPr>
        </p:nvSpPr>
        <p:spPr>
          <a:xfrm>
            <a:off x="685800" y="4400551"/>
            <a:ext cx="5486400" cy="36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8" name="Google Shape;228;g35eec399cb7_0_2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35eec399cb7_0_3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0" name="Google Shape;250;g35eec399cb7_0_338:notes"/>
          <p:cNvSpPr txBox="1"/>
          <p:nvPr>
            <p:ph idx="1" type="body"/>
          </p:nvPr>
        </p:nvSpPr>
        <p:spPr>
          <a:xfrm>
            <a:off x="685800" y="4400551"/>
            <a:ext cx="5486400" cy="36003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rPr b="0" i="0" lang="en-US" sz="1100" u="none" cap="none" strike="noStrike">
                <a:solidFill>
                  <a:srgbClr val="000000"/>
                </a:solidFill>
                <a:latin typeface="Arial"/>
                <a:ea typeface="Arial"/>
                <a:cs typeface="Arial"/>
                <a:sym typeface="Arial"/>
              </a:rPr>
              <a:t>Tal como mencioné antes, el HUD requiere que preservemos todos los derechos y protecciones que actualmente disfrutan como residentes de viviendas públicas. Estas son algunas de las protecciones clave para los residentes sobre las que nos preguntan con más frecuencia.</a:t>
            </a:r>
            <a:endParaRPr/>
          </a:p>
          <a:p>
            <a:pPr indent="-228600" lvl="0" marL="457200" marR="0" rtl="0" algn="l">
              <a:lnSpc>
                <a:spcPct val="100000"/>
              </a:lnSpc>
              <a:spcBef>
                <a:spcPts val="0"/>
              </a:spcBef>
              <a:spcAft>
                <a:spcPts val="0"/>
              </a:spcAft>
              <a:buSzPts val="1400"/>
              <a:buNone/>
            </a:pPr>
            <a:r>
              <a:t/>
            </a:r>
            <a:endParaRPr/>
          </a:p>
          <a:p>
            <a:pPr indent="-171450" lvl="0" marL="171450" rtl="0" algn="l">
              <a:lnSpc>
                <a:spcPct val="100000"/>
              </a:lnSpc>
              <a:spcBef>
                <a:spcPts val="0"/>
              </a:spcBef>
              <a:spcAft>
                <a:spcPts val="0"/>
              </a:spcAft>
              <a:buSzPts val="1400"/>
              <a:buFont typeface="Arial"/>
              <a:buChar char="•"/>
            </a:pPr>
            <a:r>
              <a:rPr b="0" i="0" lang="en-US" sz="1100" u="none" cap="none" strike="noStrike">
                <a:solidFill>
                  <a:srgbClr val="000000"/>
                </a:solidFill>
                <a:latin typeface="Arial"/>
                <a:ea typeface="Arial"/>
                <a:cs typeface="Arial"/>
                <a:sym typeface="Arial"/>
              </a:rPr>
              <a:t>Número uno, su alquiler no cambiará como resultado de este programa. La renta se seguirá calculando al 30% de los ingresos de su hogar, con las mismas deducciones para gastos de salud y cuidado infantil.</a:t>
            </a:r>
            <a:endParaRPr/>
          </a:p>
          <a:p>
            <a:pPr indent="-171450" lvl="0" marL="171450" rtl="0" algn="l">
              <a:lnSpc>
                <a:spcPct val="100000"/>
              </a:lnSpc>
              <a:spcBef>
                <a:spcPts val="0"/>
              </a:spcBef>
              <a:spcAft>
                <a:spcPts val="0"/>
              </a:spcAft>
              <a:buSzPts val="1400"/>
              <a:buFont typeface="Arial"/>
              <a:buChar char="•"/>
            </a:pPr>
            <a:r>
              <a:rPr b="0" i="0" lang="en-US" sz="1100" u="none" cap="none" strike="noStrike">
                <a:solidFill>
                  <a:srgbClr val="000000"/>
                </a:solidFill>
                <a:latin typeface="Arial"/>
                <a:ea typeface="Arial"/>
                <a:cs typeface="Arial"/>
                <a:sym typeface="Arial"/>
              </a:rPr>
              <a:t>No se espera que usted pague ninguna tarifa adicional, ya sea por electricidad, gas o un electrodoméstico, mayor de lo que paga actualmente.</a:t>
            </a:r>
            <a:endParaRPr/>
          </a:p>
          <a:p>
            <a:pPr indent="-171450" lvl="0" marL="171450" rtl="0" algn="l">
              <a:lnSpc>
                <a:spcPct val="100000"/>
              </a:lnSpc>
              <a:spcBef>
                <a:spcPts val="0"/>
              </a:spcBef>
              <a:spcAft>
                <a:spcPts val="0"/>
              </a:spcAft>
              <a:buSzPts val="1400"/>
              <a:buFont typeface="Arial"/>
              <a:buChar char="•"/>
            </a:pPr>
            <a:r>
              <a:rPr b="0" i="0" lang="en-US" sz="1100" u="none" cap="none" strike="noStrike">
                <a:solidFill>
                  <a:srgbClr val="000000"/>
                </a:solidFill>
                <a:latin typeface="Arial"/>
                <a:ea typeface="Arial"/>
                <a:cs typeface="Arial"/>
                <a:sym typeface="Arial"/>
              </a:rPr>
              <a:t>Todas las personas que estén en un hogar existente y autorizado calificarán automáticamente para el programa de la Sección 8, independientemente de sus ingresos.</a:t>
            </a:r>
            <a:endParaRPr/>
          </a:p>
          <a:p>
            <a:pPr indent="-171450" lvl="0" marL="171450" rtl="0" algn="l">
              <a:lnSpc>
                <a:spcPct val="100000"/>
              </a:lnSpc>
              <a:spcBef>
                <a:spcPts val="0"/>
              </a:spcBef>
              <a:spcAft>
                <a:spcPts val="0"/>
              </a:spcAft>
              <a:buSzPts val="1400"/>
              <a:buFont typeface="Arial"/>
              <a:buChar char="•"/>
            </a:pPr>
            <a:r>
              <a:rPr b="0" i="0" lang="en-US" sz="1100" u="none" cap="none" strike="noStrike">
                <a:solidFill>
                  <a:srgbClr val="000000"/>
                </a:solidFill>
                <a:latin typeface="Arial"/>
                <a:ea typeface="Arial"/>
                <a:cs typeface="Arial"/>
                <a:sym typeface="Arial"/>
              </a:rPr>
              <a:t>Usted tendrá que firmar un nuevo contrato de arrendamiento, que se renueva automáticamente y se basa en su contrato de arrendamiento actual de la NYCHA, y no se puede rescindir excepto por una Causa Justificada.</a:t>
            </a:r>
            <a:endParaRPr/>
          </a:p>
          <a:p>
            <a:pPr indent="-171450" lvl="0" marL="171450" rtl="0" algn="l">
              <a:lnSpc>
                <a:spcPct val="100000"/>
              </a:lnSpc>
              <a:spcBef>
                <a:spcPts val="0"/>
              </a:spcBef>
              <a:spcAft>
                <a:spcPts val="0"/>
              </a:spcAft>
              <a:buSzPts val="1400"/>
              <a:buFont typeface="Arial"/>
              <a:buChar char="•"/>
            </a:pPr>
            <a:r>
              <a:rPr b="0" i="0" lang="en-US" sz="1100" u="none" cap="none" strike="noStrike">
                <a:solidFill>
                  <a:srgbClr val="000000"/>
                </a:solidFill>
                <a:latin typeface="Arial"/>
                <a:ea typeface="Arial"/>
                <a:cs typeface="Arial"/>
                <a:sym typeface="Arial"/>
              </a:rPr>
              <a:t>Como parte de este programa, se espera que todos los hogares se muden a un apartamento del tamaño adecuado para su familia cuando haya uno disponible.</a:t>
            </a:r>
            <a:endParaRPr/>
          </a:p>
          <a:p>
            <a:pPr indent="-171450" lvl="0" marL="171450" rtl="0" algn="l">
              <a:lnSpc>
                <a:spcPct val="100000"/>
              </a:lnSpc>
              <a:spcBef>
                <a:spcPts val="0"/>
              </a:spcBef>
              <a:spcAft>
                <a:spcPts val="0"/>
              </a:spcAft>
              <a:buSzPts val="1400"/>
              <a:buFont typeface="Arial"/>
              <a:buChar char="•"/>
            </a:pPr>
            <a:r>
              <a:rPr b="0" i="0" lang="en-US" sz="1100" u="none" cap="none" strike="noStrike">
                <a:solidFill>
                  <a:srgbClr val="000000"/>
                </a:solidFill>
                <a:latin typeface="Arial"/>
                <a:ea typeface="Arial"/>
                <a:cs typeface="Arial"/>
                <a:sym typeface="Arial"/>
              </a:rPr>
              <a:t>Si usted se requiere una mudanza temporal, se le proporcionará apoyo para empacar y los gastos de mudanza estarán completamente cubiertos.</a:t>
            </a:r>
            <a:endParaRPr/>
          </a:p>
          <a:p>
            <a:pPr indent="-171450" lvl="0" marL="171450" rtl="0" algn="l">
              <a:lnSpc>
                <a:spcPct val="100000"/>
              </a:lnSpc>
              <a:spcBef>
                <a:spcPts val="0"/>
              </a:spcBef>
              <a:spcAft>
                <a:spcPts val="0"/>
              </a:spcAft>
              <a:buSzPts val="1400"/>
              <a:buFont typeface="Arial"/>
              <a:buChar char="•"/>
            </a:pPr>
            <a:r>
              <a:rPr b="0" i="0" lang="en-US" sz="1100" u="none" cap="none" strike="noStrike">
                <a:solidFill>
                  <a:srgbClr val="000000"/>
                </a:solidFill>
                <a:latin typeface="Arial"/>
                <a:ea typeface="Arial"/>
                <a:cs typeface="Arial"/>
                <a:sym typeface="Arial"/>
              </a:rPr>
              <a:t>Al igual que hoy, podrá agregar familiares inmediatos a su contrato de arrendamiento y tendrán derecho a heredar su apartamento.</a:t>
            </a:r>
            <a:endParaRPr/>
          </a:p>
          <a:p>
            <a:pPr indent="-171450" lvl="0" marL="171450" rtl="0" algn="l">
              <a:lnSpc>
                <a:spcPct val="100000"/>
              </a:lnSpc>
              <a:spcBef>
                <a:spcPts val="0"/>
              </a:spcBef>
              <a:spcAft>
                <a:spcPts val="0"/>
              </a:spcAft>
              <a:buSzPts val="1400"/>
              <a:buFont typeface="Arial"/>
              <a:buChar char="•"/>
            </a:pPr>
            <a:r>
              <a:rPr lang="en-US"/>
              <a:t>Existe un proceso similar de audiencia de quejas.</a:t>
            </a:r>
            <a:endParaRPr/>
          </a:p>
          <a:p>
            <a:pPr indent="-171450" lvl="0" marL="171450" rtl="0" algn="l">
              <a:lnSpc>
                <a:spcPct val="100000"/>
              </a:lnSpc>
              <a:spcBef>
                <a:spcPts val="0"/>
              </a:spcBef>
              <a:spcAft>
                <a:spcPts val="0"/>
              </a:spcAft>
              <a:buSzPts val="1400"/>
              <a:buFont typeface="Arial"/>
              <a:buChar char="•"/>
            </a:pPr>
            <a:r>
              <a:rPr b="0" i="0" lang="en-US" sz="1100" u="none" cap="none" strike="noStrike">
                <a:solidFill>
                  <a:srgbClr val="000000"/>
                </a:solidFill>
                <a:latin typeface="Arial"/>
                <a:ea typeface="Arial"/>
                <a:cs typeface="Arial"/>
                <a:sym typeface="Arial"/>
              </a:rPr>
              <a:t>Y por último, este proyecto estaría sujeto al programa de la Sección 3 del HUD, que requiere que un porcentaje de todas las horas de trabajo, ya sea en construcción o administración de propiedades, se reserven para los residentes de NYCHA.</a:t>
            </a:r>
            <a:endParaRPr/>
          </a:p>
        </p:txBody>
      </p:sp>
      <p:sp>
        <p:nvSpPr>
          <p:cNvPr id="251" name="Google Shape;251;g35eec399cb7_0_338:notes"/>
          <p:cNvSpPr txBox="1"/>
          <p:nvPr>
            <p:ph idx="12" type="sldNum"/>
          </p:nvPr>
        </p:nvSpPr>
        <p:spPr>
          <a:xfrm>
            <a:off x="3884414" y="8684684"/>
            <a:ext cx="2971800" cy="4593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35eec399cb7_0_474:notes"/>
          <p:cNvSpPr txBox="1"/>
          <p:nvPr>
            <p:ph idx="1" type="body"/>
          </p:nvPr>
        </p:nvSpPr>
        <p:spPr>
          <a:xfrm>
            <a:off x="685800" y="4400551"/>
            <a:ext cx="5486400" cy="36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8" name="Google Shape;288;g35eec399cb7_0_4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p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3" name="Google Shape;313;p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1" name="Shape 11"/>
        <p:cNvGrpSpPr/>
        <p:nvPr/>
      </p:nvGrpSpPr>
      <p:grpSpPr>
        <a:xfrm>
          <a:off x="0" y="0"/>
          <a:ext cx="0" cy="0"/>
          <a:chOff x="0" y="0"/>
          <a:chExt cx="0" cy="0"/>
        </a:xfrm>
      </p:grpSpPr>
      <p:sp>
        <p:nvSpPr>
          <p:cNvPr id="12" name="Google Shape;12;p2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 name="Google Shape;13;p2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 name="Google Shape;14;p2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 name="Google Shape;15;p2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 name="Google Shape;16;p2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3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38"/>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p3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3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3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39"/>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39"/>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p3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3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3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6" name="Shape 86"/>
        <p:cNvGrpSpPr/>
        <p:nvPr/>
      </p:nvGrpSpPr>
      <p:grpSpPr>
        <a:xfrm>
          <a:off x="0" y="0"/>
          <a:ext cx="0" cy="0"/>
          <a:chOff x="0" y="0"/>
          <a:chExt cx="0" cy="0"/>
        </a:xfrm>
      </p:grpSpPr>
      <p:sp>
        <p:nvSpPr>
          <p:cNvPr id="87" name="Google Shape;87;g35eec399cb7_0_260"/>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8" name="Google Shape;88;g35eec399cb7_0_260"/>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9" name="Google Shape;89;g35eec399cb7_0_260"/>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 name="Google Shape;90;g35eec399cb7_0_26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1" name="Shape 91"/>
        <p:cNvGrpSpPr/>
        <p:nvPr/>
      </p:nvGrpSpPr>
      <p:grpSpPr>
        <a:xfrm>
          <a:off x="0" y="0"/>
          <a:ext cx="0" cy="0"/>
          <a:chOff x="0" y="0"/>
          <a:chExt cx="0" cy="0"/>
        </a:xfrm>
      </p:grpSpPr>
      <p:sp>
        <p:nvSpPr>
          <p:cNvPr id="92" name="Google Shape;92;g35eec399cb7_0_265"/>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3" name="Google Shape;93;g35eec399cb7_0_265"/>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4" name="Google Shape;94;g35eec399cb7_0_265"/>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95" name="Shape 95"/>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96" name="Shape 96"/>
        <p:cNvGrpSpPr/>
        <p:nvPr/>
      </p:nvGrpSpPr>
      <p:grpSpPr>
        <a:xfrm>
          <a:off x="0" y="0"/>
          <a:ext cx="0" cy="0"/>
          <a:chOff x="0" y="0"/>
          <a:chExt cx="0" cy="0"/>
        </a:xfrm>
      </p:grpSpPr>
      <p:sp>
        <p:nvSpPr>
          <p:cNvPr id="97" name="Google Shape;97;g35eec399cb7_0_246"/>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8" name="Google Shape;98;g35eec399cb7_0_246"/>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9" name="Google Shape;99;g35eec399cb7_0_246"/>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0" name="Google Shape;100;g35eec399cb7_0_246"/>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1" name="Google Shape;101;g35eec399cb7_0_246"/>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Title and Content">
  <p:cSld name="7_Title and Content">
    <p:spTree>
      <p:nvGrpSpPr>
        <p:cNvPr id="102" name="Shape 102"/>
        <p:cNvGrpSpPr/>
        <p:nvPr/>
      </p:nvGrpSpPr>
      <p:grpSpPr>
        <a:xfrm>
          <a:off x="0" y="0"/>
          <a:ext cx="0" cy="0"/>
          <a:chOff x="0" y="0"/>
          <a:chExt cx="0" cy="0"/>
        </a:xfrm>
      </p:grpSpPr>
      <p:sp>
        <p:nvSpPr>
          <p:cNvPr id="103" name="Google Shape;103;g35eec399cb7_0_252"/>
          <p:cNvSpPr/>
          <p:nvPr>
            <p:ph idx="2" type="pic"/>
          </p:nvPr>
        </p:nvSpPr>
        <p:spPr>
          <a:xfrm>
            <a:off x="3681047" y="0"/>
            <a:ext cx="8511000" cy="6858000"/>
          </a:xfrm>
          <a:prstGeom prst="rect">
            <a:avLst/>
          </a:prstGeom>
          <a:noFill/>
          <a:ln>
            <a:noFill/>
          </a:ln>
        </p:spPr>
      </p:sp>
      <p:cxnSp>
        <p:nvCxnSpPr>
          <p:cNvPr id="104" name="Google Shape;104;g35eec399cb7_0_252"/>
          <p:cNvCxnSpPr/>
          <p:nvPr/>
        </p:nvCxnSpPr>
        <p:spPr>
          <a:xfrm flipH="1">
            <a:off x="3510048" y="0"/>
            <a:ext cx="1533900" cy="6091200"/>
          </a:xfrm>
          <a:prstGeom prst="straightConnector1">
            <a:avLst/>
          </a:prstGeom>
          <a:noFill/>
          <a:ln cap="flat" cmpd="sng" w="9525">
            <a:solidFill>
              <a:schemeClr val="accent3"/>
            </a:solidFill>
            <a:prstDash val="solid"/>
            <a:miter lim="800000"/>
            <a:headEnd len="sm" w="sm" type="none"/>
            <a:tailEnd len="sm" w="sm" type="none"/>
          </a:ln>
        </p:spPr>
      </p:cxnSp>
      <p:sp>
        <p:nvSpPr>
          <p:cNvPr id="105" name="Google Shape;105;g35eec399cb7_0_252"/>
          <p:cNvSpPr txBox="1"/>
          <p:nvPr>
            <p:ph type="ctrTitle"/>
          </p:nvPr>
        </p:nvSpPr>
        <p:spPr>
          <a:xfrm>
            <a:off x="693683" y="879635"/>
            <a:ext cx="6192900" cy="1198200"/>
          </a:xfrm>
          <a:prstGeom prst="rect">
            <a:avLst/>
          </a:prstGeom>
          <a:solidFill>
            <a:schemeClr val="accent2"/>
          </a:solidFill>
          <a:ln>
            <a:noFill/>
          </a:ln>
        </p:spPr>
        <p:txBody>
          <a:bodyPr anchorCtr="0" anchor="ctr" bIns="45700" lIns="320025" spcFirstLastPara="1" rIns="91425" wrap="square" tIns="45700">
            <a:noAutofit/>
          </a:bodyPr>
          <a:lstStyle>
            <a:lvl1pPr lvl="0" algn="l">
              <a:lnSpc>
                <a:spcPct val="90000"/>
              </a:lnSpc>
              <a:spcBef>
                <a:spcPts val="0"/>
              </a:spcBef>
              <a:spcAft>
                <a:spcPts val="0"/>
              </a:spcAft>
              <a:buClr>
                <a:schemeClr val="lt1"/>
              </a:buClr>
              <a:buSzPts val="4000"/>
              <a:buFont typeface="Arial"/>
              <a:buNone/>
              <a:defRPr sz="4000" cap="none">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6" name="Google Shape;106;g35eec399cb7_0_252"/>
          <p:cNvSpPr txBox="1"/>
          <p:nvPr>
            <p:ph idx="1" type="subTitle"/>
          </p:nvPr>
        </p:nvSpPr>
        <p:spPr>
          <a:xfrm>
            <a:off x="916016" y="2551819"/>
            <a:ext cx="2952600" cy="3539400"/>
          </a:xfrm>
          <a:prstGeom prst="rect">
            <a:avLst/>
          </a:prstGeom>
          <a:noFill/>
          <a:ln>
            <a:noFill/>
          </a:ln>
        </p:spPr>
        <p:txBody>
          <a:bodyPr anchorCtr="0" anchor="t" bIns="45700" lIns="91425" spcFirstLastPara="1" rIns="91425" wrap="square" tIns="45700">
            <a:normAutofit/>
          </a:bodyPr>
          <a:lstStyle>
            <a:lvl1pPr lvl="0" algn="l">
              <a:lnSpc>
                <a:spcPct val="100000"/>
              </a:lnSpc>
              <a:spcBef>
                <a:spcPts val="1000"/>
              </a:spcBef>
              <a:spcAft>
                <a:spcPts val="0"/>
              </a:spcAft>
              <a:buClr>
                <a:schemeClr val="dk2"/>
              </a:buClr>
              <a:buSzPts val="2000"/>
              <a:buNone/>
              <a:defRPr sz="2000">
                <a:solidFill>
                  <a:schemeClr val="dk2"/>
                </a:solidFill>
                <a:latin typeface="Twentieth Century"/>
                <a:ea typeface="Twentieth Century"/>
                <a:cs typeface="Twentieth Century"/>
                <a:sym typeface="Twentieth Century"/>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07" name="Google Shape;107;g35eec399cb7_0_252"/>
          <p:cNvSpPr txBox="1"/>
          <p:nvPr>
            <p:ph idx="10" type="dt"/>
          </p:nvPr>
        </p:nvSpPr>
        <p:spPr>
          <a:xfrm>
            <a:off x="381000" y="6356350"/>
            <a:ext cx="17307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8" name="Google Shape;108;g35eec399cb7_0_252"/>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sz="1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9" name="Google Shape;109;g35eec399cb7_0_252"/>
          <p:cNvSpPr txBox="1"/>
          <p:nvPr>
            <p:ph idx="12" type="sldNum"/>
          </p:nvPr>
        </p:nvSpPr>
        <p:spPr>
          <a:xfrm>
            <a:off x="10271342" y="6356350"/>
            <a:ext cx="1539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omparison">
  <p:cSld name="3_Comparison">
    <p:spTree>
      <p:nvGrpSpPr>
        <p:cNvPr id="110" name="Shape 110"/>
        <p:cNvGrpSpPr/>
        <p:nvPr/>
      </p:nvGrpSpPr>
      <p:grpSpPr>
        <a:xfrm>
          <a:off x="0" y="0"/>
          <a:ext cx="0" cy="0"/>
          <a:chOff x="0" y="0"/>
          <a:chExt cx="0" cy="0"/>
        </a:xfrm>
      </p:grpSpPr>
      <p:sp>
        <p:nvSpPr>
          <p:cNvPr id="111" name="Google Shape;111;g35eec399cb7_0_270"/>
          <p:cNvSpPr/>
          <p:nvPr/>
        </p:nvSpPr>
        <p:spPr>
          <a:xfrm>
            <a:off x="0" y="0"/>
            <a:ext cx="12192000" cy="21462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12" name="Google Shape;112;g35eec399cb7_0_270"/>
          <p:cNvSpPr txBox="1"/>
          <p:nvPr>
            <p:ph type="title"/>
          </p:nvPr>
        </p:nvSpPr>
        <p:spPr>
          <a:xfrm>
            <a:off x="371475" y="260351"/>
            <a:ext cx="11520600" cy="755700"/>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lt1"/>
              </a:buClr>
              <a:buSzPts val="4400"/>
              <a:buFont typeface="Play"/>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3" name="Google Shape;113;g35eec399cb7_0_27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14" name="Google Shape;114;g35eec399cb7_0_270"/>
          <p:cNvSpPr txBox="1"/>
          <p:nvPr>
            <p:ph idx="1" type="body"/>
          </p:nvPr>
        </p:nvSpPr>
        <p:spPr>
          <a:xfrm>
            <a:off x="6261797" y="3634443"/>
            <a:ext cx="5630100" cy="51840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b="1" sz="2000">
                <a:solidFill>
                  <a:schemeClr val="dk1"/>
                </a:solidFill>
                <a:latin typeface="Play"/>
                <a:ea typeface="Play"/>
                <a:cs typeface="Play"/>
                <a:sym typeface="Play"/>
              </a:defRPr>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15" name="Google Shape;115;g35eec399cb7_0_270"/>
          <p:cNvSpPr txBox="1"/>
          <p:nvPr>
            <p:ph idx="2" type="body"/>
          </p:nvPr>
        </p:nvSpPr>
        <p:spPr>
          <a:xfrm>
            <a:off x="6261797" y="4247320"/>
            <a:ext cx="5630100" cy="1953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sz="1800">
                <a:solidFill>
                  <a:schemeClr val="dk1"/>
                </a:solidFill>
              </a:defRPr>
            </a:lvl1pPr>
            <a:lvl2pPr indent="-330200" lvl="1" marL="914400" algn="l">
              <a:lnSpc>
                <a:spcPct val="90000"/>
              </a:lnSpc>
              <a:spcBef>
                <a:spcPts val="500"/>
              </a:spcBef>
              <a:spcAft>
                <a:spcPts val="0"/>
              </a:spcAft>
              <a:buClr>
                <a:schemeClr val="dk1"/>
              </a:buClr>
              <a:buSzPts val="1600"/>
              <a:buChar char="•"/>
              <a:defRPr sz="1600">
                <a:solidFill>
                  <a:schemeClr val="dk1"/>
                </a:solidFill>
              </a:defRPr>
            </a:lvl2pPr>
            <a:lvl3pPr indent="-317500" lvl="2" marL="1371600" algn="l">
              <a:lnSpc>
                <a:spcPct val="90000"/>
              </a:lnSpc>
              <a:spcBef>
                <a:spcPts val="500"/>
              </a:spcBef>
              <a:spcAft>
                <a:spcPts val="0"/>
              </a:spcAft>
              <a:buClr>
                <a:schemeClr val="dk1"/>
              </a:buClr>
              <a:buSzPts val="1400"/>
              <a:buChar char="•"/>
              <a:defRPr sz="1400">
                <a:solidFill>
                  <a:schemeClr val="dk1"/>
                </a:solidFill>
              </a:defRPr>
            </a:lvl3pPr>
            <a:lvl4pPr indent="-304800" lvl="3" marL="1828800" algn="l">
              <a:lnSpc>
                <a:spcPct val="90000"/>
              </a:lnSpc>
              <a:spcBef>
                <a:spcPts val="500"/>
              </a:spcBef>
              <a:spcAft>
                <a:spcPts val="0"/>
              </a:spcAft>
              <a:buClr>
                <a:schemeClr val="dk1"/>
              </a:buClr>
              <a:buSzPts val="1200"/>
              <a:buChar char="•"/>
              <a:defRPr sz="1200">
                <a:solidFill>
                  <a:schemeClr val="dk1"/>
                </a:solidFill>
              </a:defRPr>
            </a:lvl4pPr>
            <a:lvl5pPr indent="-304800" lvl="4" marL="2286000" algn="l">
              <a:lnSpc>
                <a:spcPct val="90000"/>
              </a:lnSpc>
              <a:spcBef>
                <a:spcPts val="500"/>
              </a:spcBef>
              <a:spcAft>
                <a:spcPts val="0"/>
              </a:spcAft>
              <a:buClr>
                <a:schemeClr val="dk1"/>
              </a:buClr>
              <a:buSzPts val="1200"/>
              <a:buChar char="•"/>
              <a:defRPr sz="1200">
                <a:solidFill>
                  <a:schemeClr val="dk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6" name="Google Shape;116;g35eec399cb7_0_270"/>
          <p:cNvSpPr txBox="1"/>
          <p:nvPr>
            <p:ph idx="3" type="body"/>
          </p:nvPr>
        </p:nvSpPr>
        <p:spPr>
          <a:xfrm>
            <a:off x="371476" y="3634443"/>
            <a:ext cx="5582100" cy="51840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b="1" sz="2000">
                <a:solidFill>
                  <a:schemeClr val="dk1"/>
                </a:solidFill>
                <a:latin typeface="Play"/>
                <a:ea typeface="Play"/>
                <a:cs typeface="Play"/>
                <a:sym typeface="Play"/>
              </a:defRPr>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17" name="Google Shape;117;g35eec399cb7_0_270"/>
          <p:cNvSpPr txBox="1"/>
          <p:nvPr>
            <p:ph idx="4" type="body"/>
          </p:nvPr>
        </p:nvSpPr>
        <p:spPr>
          <a:xfrm>
            <a:off x="371476" y="4247320"/>
            <a:ext cx="5582100" cy="1953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sz="1800">
                <a:solidFill>
                  <a:schemeClr val="dk1"/>
                </a:solidFill>
              </a:defRPr>
            </a:lvl1pPr>
            <a:lvl2pPr indent="-330200" lvl="1" marL="914400" algn="l">
              <a:lnSpc>
                <a:spcPct val="90000"/>
              </a:lnSpc>
              <a:spcBef>
                <a:spcPts val="500"/>
              </a:spcBef>
              <a:spcAft>
                <a:spcPts val="0"/>
              </a:spcAft>
              <a:buClr>
                <a:schemeClr val="dk1"/>
              </a:buClr>
              <a:buSzPts val="1600"/>
              <a:buChar char="•"/>
              <a:defRPr sz="1600">
                <a:solidFill>
                  <a:schemeClr val="dk1"/>
                </a:solidFill>
              </a:defRPr>
            </a:lvl2pPr>
            <a:lvl3pPr indent="-317500" lvl="2" marL="1371600" algn="l">
              <a:lnSpc>
                <a:spcPct val="90000"/>
              </a:lnSpc>
              <a:spcBef>
                <a:spcPts val="500"/>
              </a:spcBef>
              <a:spcAft>
                <a:spcPts val="0"/>
              </a:spcAft>
              <a:buClr>
                <a:schemeClr val="dk1"/>
              </a:buClr>
              <a:buSzPts val="1400"/>
              <a:buChar char="•"/>
              <a:defRPr sz="1400">
                <a:solidFill>
                  <a:schemeClr val="dk1"/>
                </a:solidFill>
              </a:defRPr>
            </a:lvl3pPr>
            <a:lvl4pPr indent="-304800" lvl="3" marL="1828800" algn="l">
              <a:lnSpc>
                <a:spcPct val="90000"/>
              </a:lnSpc>
              <a:spcBef>
                <a:spcPts val="500"/>
              </a:spcBef>
              <a:spcAft>
                <a:spcPts val="0"/>
              </a:spcAft>
              <a:buClr>
                <a:schemeClr val="dk1"/>
              </a:buClr>
              <a:buSzPts val="1200"/>
              <a:buChar char="•"/>
              <a:defRPr sz="1200">
                <a:solidFill>
                  <a:schemeClr val="dk1"/>
                </a:solidFill>
              </a:defRPr>
            </a:lvl4pPr>
            <a:lvl5pPr indent="-304800" lvl="4" marL="2286000" algn="l">
              <a:lnSpc>
                <a:spcPct val="90000"/>
              </a:lnSpc>
              <a:spcBef>
                <a:spcPts val="500"/>
              </a:spcBef>
              <a:spcAft>
                <a:spcPts val="0"/>
              </a:spcAft>
              <a:buClr>
                <a:schemeClr val="dk1"/>
              </a:buClr>
              <a:buSzPts val="1200"/>
              <a:buChar char="•"/>
              <a:defRPr sz="1200">
                <a:solidFill>
                  <a:schemeClr val="dk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8" name="Google Shape;118;g35eec399cb7_0_270"/>
          <p:cNvSpPr/>
          <p:nvPr>
            <p:ph idx="5" type="pic"/>
          </p:nvPr>
        </p:nvSpPr>
        <p:spPr>
          <a:xfrm>
            <a:off x="371476" y="1593851"/>
            <a:ext cx="5582100" cy="1929600"/>
          </a:xfrm>
          <a:prstGeom prst="rect">
            <a:avLst/>
          </a:prstGeom>
          <a:solidFill>
            <a:srgbClr val="F2F2F2"/>
          </a:solidFill>
          <a:ln>
            <a:noFill/>
          </a:ln>
        </p:spPr>
      </p:sp>
      <p:sp>
        <p:nvSpPr>
          <p:cNvPr id="119" name="Google Shape;119;g35eec399cb7_0_270"/>
          <p:cNvSpPr/>
          <p:nvPr>
            <p:ph idx="6" type="pic"/>
          </p:nvPr>
        </p:nvSpPr>
        <p:spPr>
          <a:xfrm>
            <a:off x="6281738" y="1593850"/>
            <a:ext cx="5582100" cy="1929600"/>
          </a:xfrm>
          <a:prstGeom prst="rect">
            <a:avLst/>
          </a:prstGeom>
          <a:solidFill>
            <a:srgbClr val="F2F2F2"/>
          </a:solidFill>
          <a:ln>
            <a:no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tle Slide">
  <p:cSld name="5_Title Slide">
    <p:spTree>
      <p:nvGrpSpPr>
        <p:cNvPr id="120" name="Shape 120"/>
        <p:cNvGrpSpPr/>
        <p:nvPr/>
      </p:nvGrpSpPr>
      <p:grpSpPr>
        <a:xfrm>
          <a:off x="0" y="0"/>
          <a:ext cx="0" cy="0"/>
          <a:chOff x="0" y="0"/>
          <a:chExt cx="0" cy="0"/>
        </a:xfrm>
      </p:grpSpPr>
      <p:sp>
        <p:nvSpPr>
          <p:cNvPr id="121" name="Google Shape;121;g35eec399cb7_0_280"/>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22" name="Google Shape;122;g35eec399cb7_0_280"/>
          <p:cNvSpPr/>
          <p:nvPr>
            <p:ph idx="2" type="pic"/>
          </p:nvPr>
        </p:nvSpPr>
        <p:spPr>
          <a:xfrm>
            <a:off x="0" y="0"/>
            <a:ext cx="12192000" cy="6858000"/>
          </a:xfrm>
          <a:prstGeom prst="rect">
            <a:avLst/>
          </a:prstGeom>
          <a:solidFill>
            <a:srgbClr val="F2F2F2"/>
          </a:solidFill>
          <a:ln>
            <a:noFill/>
          </a:ln>
        </p:spPr>
      </p:sp>
      <p:sp>
        <p:nvSpPr>
          <p:cNvPr id="123" name="Google Shape;123;g35eec399cb7_0_280"/>
          <p:cNvSpPr txBox="1"/>
          <p:nvPr>
            <p:ph type="ctrTitle"/>
          </p:nvPr>
        </p:nvSpPr>
        <p:spPr>
          <a:xfrm>
            <a:off x="1727201" y="2337595"/>
            <a:ext cx="8737500" cy="2182800"/>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11500"/>
              <a:buFont typeface="Play"/>
              <a:buNone/>
              <a:defRPr sz="115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24" name="Shape 124"/>
        <p:cNvGrpSpPr/>
        <p:nvPr/>
      </p:nvGrpSpPr>
      <p:grpSpPr>
        <a:xfrm>
          <a:off x="0" y="0"/>
          <a:ext cx="0" cy="0"/>
          <a:chOff x="0" y="0"/>
          <a:chExt cx="0" cy="0"/>
        </a:xfrm>
      </p:grpSpPr>
      <p:sp>
        <p:nvSpPr>
          <p:cNvPr id="125" name="Google Shape;125;g35eec399cb7_0_290"/>
          <p:cNvSpPr txBox="1"/>
          <p:nvPr>
            <p:ph type="title"/>
          </p:nvPr>
        </p:nvSpPr>
        <p:spPr>
          <a:xfrm>
            <a:off x="831850" y="1709738"/>
            <a:ext cx="10515600" cy="28527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Play"/>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6" name="Google Shape;126;g35eec399cb7_0_290"/>
          <p:cNvSpPr txBox="1"/>
          <p:nvPr>
            <p:ph idx="1" type="body"/>
          </p:nvPr>
        </p:nvSpPr>
        <p:spPr>
          <a:xfrm>
            <a:off x="831850" y="4589463"/>
            <a:ext cx="10515600" cy="15003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757575"/>
              </a:buClr>
              <a:buSzPts val="2400"/>
              <a:buNone/>
              <a:defRPr sz="2400">
                <a:solidFill>
                  <a:srgbClr val="757575"/>
                </a:solidFill>
              </a:defRPr>
            </a:lvl1pPr>
            <a:lvl2pPr indent="-228600" lvl="1" marL="914400" algn="l">
              <a:lnSpc>
                <a:spcPct val="90000"/>
              </a:lnSpc>
              <a:spcBef>
                <a:spcPts val="500"/>
              </a:spcBef>
              <a:spcAft>
                <a:spcPts val="0"/>
              </a:spcAft>
              <a:buClr>
                <a:srgbClr val="757575"/>
              </a:buClr>
              <a:buSzPts val="2000"/>
              <a:buNone/>
              <a:defRPr sz="2000">
                <a:solidFill>
                  <a:srgbClr val="757575"/>
                </a:solidFill>
              </a:defRPr>
            </a:lvl2pPr>
            <a:lvl3pPr indent="-228600" lvl="2" marL="1371600" algn="l">
              <a:lnSpc>
                <a:spcPct val="90000"/>
              </a:lnSpc>
              <a:spcBef>
                <a:spcPts val="500"/>
              </a:spcBef>
              <a:spcAft>
                <a:spcPts val="0"/>
              </a:spcAft>
              <a:buClr>
                <a:srgbClr val="757575"/>
              </a:buClr>
              <a:buSzPts val="1800"/>
              <a:buNone/>
              <a:defRPr sz="1800">
                <a:solidFill>
                  <a:srgbClr val="757575"/>
                </a:solidFill>
              </a:defRPr>
            </a:lvl3pPr>
            <a:lvl4pPr indent="-228600" lvl="3" marL="1828800" algn="l">
              <a:lnSpc>
                <a:spcPct val="90000"/>
              </a:lnSpc>
              <a:spcBef>
                <a:spcPts val="500"/>
              </a:spcBef>
              <a:spcAft>
                <a:spcPts val="0"/>
              </a:spcAft>
              <a:buClr>
                <a:srgbClr val="757575"/>
              </a:buClr>
              <a:buSzPts val="1600"/>
              <a:buNone/>
              <a:defRPr sz="1600">
                <a:solidFill>
                  <a:srgbClr val="757575"/>
                </a:solidFill>
              </a:defRPr>
            </a:lvl4pPr>
            <a:lvl5pPr indent="-228600" lvl="4" marL="2286000" algn="l">
              <a:lnSpc>
                <a:spcPct val="90000"/>
              </a:lnSpc>
              <a:spcBef>
                <a:spcPts val="500"/>
              </a:spcBef>
              <a:spcAft>
                <a:spcPts val="0"/>
              </a:spcAft>
              <a:buClr>
                <a:srgbClr val="757575"/>
              </a:buClr>
              <a:buSzPts val="1600"/>
              <a:buNone/>
              <a:defRPr sz="1600">
                <a:solidFill>
                  <a:srgbClr val="757575"/>
                </a:solidFill>
              </a:defRPr>
            </a:lvl5pPr>
            <a:lvl6pPr indent="-228600" lvl="5" marL="2743200" algn="l">
              <a:lnSpc>
                <a:spcPct val="90000"/>
              </a:lnSpc>
              <a:spcBef>
                <a:spcPts val="500"/>
              </a:spcBef>
              <a:spcAft>
                <a:spcPts val="0"/>
              </a:spcAft>
              <a:buClr>
                <a:srgbClr val="757575"/>
              </a:buClr>
              <a:buSzPts val="1600"/>
              <a:buNone/>
              <a:defRPr sz="1600">
                <a:solidFill>
                  <a:srgbClr val="757575"/>
                </a:solidFill>
              </a:defRPr>
            </a:lvl6pPr>
            <a:lvl7pPr indent="-228600" lvl="6" marL="3200400" algn="l">
              <a:lnSpc>
                <a:spcPct val="90000"/>
              </a:lnSpc>
              <a:spcBef>
                <a:spcPts val="500"/>
              </a:spcBef>
              <a:spcAft>
                <a:spcPts val="0"/>
              </a:spcAft>
              <a:buClr>
                <a:srgbClr val="757575"/>
              </a:buClr>
              <a:buSzPts val="1600"/>
              <a:buNone/>
              <a:defRPr sz="1600">
                <a:solidFill>
                  <a:srgbClr val="757575"/>
                </a:solidFill>
              </a:defRPr>
            </a:lvl7pPr>
            <a:lvl8pPr indent="-228600" lvl="7" marL="3657600" algn="l">
              <a:lnSpc>
                <a:spcPct val="90000"/>
              </a:lnSpc>
              <a:spcBef>
                <a:spcPts val="500"/>
              </a:spcBef>
              <a:spcAft>
                <a:spcPts val="0"/>
              </a:spcAft>
              <a:buClr>
                <a:srgbClr val="757575"/>
              </a:buClr>
              <a:buSzPts val="1600"/>
              <a:buNone/>
              <a:defRPr sz="1600">
                <a:solidFill>
                  <a:srgbClr val="757575"/>
                </a:solidFill>
              </a:defRPr>
            </a:lvl8pPr>
            <a:lvl9pPr indent="-228600" lvl="8" marL="4114800" algn="l">
              <a:lnSpc>
                <a:spcPct val="90000"/>
              </a:lnSpc>
              <a:spcBef>
                <a:spcPts val="500"/>
              </a:spcBef>
              <a:spcAft>
                <a:spcPts val="0"/>
              </a:spcAft>
              <a:buClr>
                <a:srgbClr val="757575"/>
              </a:buClr>
              <a:buSzPts val="1600"/>
              <a:buNone/>
              <a:defRPr sz="1600">
                <a:solidFill>
                  <a:srgbClr val="757575"/>
                </a:solidFill>
              </a:defRPr>
            </a:lvl9pPr>
          </a:lstStyle>
          <a:p/>
        </p:txBody>
      </p:sp>
      <p:sp>
        <p:nvSpPr>
          <p:cNvPr id="127" name="Google Shape;127;g35eec399cb7_0_290"/>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8" name="Google Shape;128;g35eec399cb7_0_290"/>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9" name="Google Shape;129;g35eec399cb7_0_29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7" name="Shape 17"/>
        <p:cNvGrpSpPr/>
        <p:nvPr/>
      </p:nvGrpSpPr>
      <p:grpSpPr>
        <a:xfrm>
          <a:off x="0" y="0"/>
          <a:ext cx="0" cy="0"/>
          <a:chOff x="0" y="0"/>
          <a:chExt cx="0" cy="0"/>
        </a:xfrm>
      </p:grpSpPr>
      <p:sp>
        <p:nvSpPr>
          <p:cNvPr id="18" name="Google Shape;18;p3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3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3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3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30" name="Shape 130"/>
        <p:cNvGrpSpPr/>
        <p:nvPr/>
      </p:nvGrpSpPr>
      <p:grpSpPr>
        <a:xfrm>
          <a:off x="0" y="0"/>
          <a:ext cx="0" cy="0"/>
          <a:chOff x="0" y="0"/>
          <a:chExt cx="0" cy="0"/>
        </a:xfrm>
      </p:grpSpPr>
      <p:sp>
        <p:nvSpPr>
          <p:cNvPr id="131" name="Google Shape;131;g35eec399cb7_0_296"/>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2" name="Google Shape;132;g35eec399cb7_0_296"/>
          <p:cNvSpPr txBox="1"/>
          <p:nvPr>
            <p:ph idx="1" type="body"/>
          </p:nvPr>
        </p:nvSpPr>
        <p:spPr>
          <a:xfrm>
            <a:off x="838200" y="1825625"/>
            <a:ext cx="51816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3" name="Google Shape;133;g35eec399cb7_0_296"/>
          <p:cNvSpPr txBox="1"/>
          <p:nvPr>
            <p:ph idx="2" type="body"/>
          </p:nvPr>
        </p:nvSpPr>
        <p:spPr>
          <a:xfrm>
            <a:off x="6172200" y="1825625"/>
            <a:ext cx="51816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4" name="Google Shape;134;g35eec399cb7_0_296"/>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5" name="Google Shape;135;g35eec399cb7_0_296"/>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6" name="Google Shape;136;g35eec399cb7_0_296"/>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37" name="Shape 137"/>
        <p:cNvGrpSpPr/>
        <p:nvPr/>
      </p:nvGrpSpPr>
      <p:grpSpPr>
        <a:xfrm>
          <a:off x="0" y="0"/>
          <a:ext cx="0" cy="0"/>
          <a:chOff x="0" y="0"/>
          <a:chExt cx="0" cy="0"/>
        </a:xfrm>
      </p:grpSpPr>
      <p:sp>
        <p:nvSpPr>
          <p:cNvPr id="138" name="Google Shape;138;g35eec399cb7_0_303"/>
          <p:cNvSpPr txBox="1"/>
          <p:nvPr>
            <p:ph type="title"/>
          </p:nvPr>
        </p:nvSpPr>
        <p:spPr>
          <a:xfrm>
            <a:off x="839788"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9" name="Google Shape;139;g35eec399cb7_0_303"/>
          <p:cNvSpPr txBox="1"/>
          <p:nvPr>
            <p:ph idx="1" type="body"/>
          </p:nvPr>
        </p:nvSpPr>
        <p:spPr>
          <a:xfrm>
            <a:off x="839788" y="1681163"/>
            <a:ext cx="5157900" cy="8238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40" name="Google Shape;140;g35eec399cb7_0_303"/>
          <p:cNvSpPr txBox="1"/>
          <p:nvPr>
            <p:ph idx="2" type="body"/>
          </p:nvPr>
        </p:nvSpPr>
        <p:spPr>
          <a:xfrm>
            <a:off x="839788" y="2505075"/>
            <a:ext cx="5157900" cy="3684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1" name="Google Shape;141;g35eec399cb7_0_303"/>
          <p:cNvSpPr txBox="1"/>
          <p:nvPr>
            <p:ph idx="3" type="body"/>
          </p:nvPr>
        </p:nvSpPr>
        <p:spPr>
          <a:xfrm>
            <a:off x="6172200" y="1681163"/>
            <a:ext cx="5183100" cy="8238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42" name="Google Shape;142;g35eec399cb7_0_303"/>
          <p:cNvSpPr txBox="1"/>
          <p:nvPr>
            <p:ph idx="4" type="body"/>
          </p:nvPr>
        </p:nvSpPr>
        <p:spPr>
          <a:xfrm>
            <a:off x="6172200" y="2505075"/>
            <a:ext cx="5183100" cy="3684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3" name="Google Shape;143;g35eec399cb7_0_303"/>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4" name="Google Shape;144;g35eec399cb7_0_303"/>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5" name="Google Shape;145;g35eec399cb7_0_30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46" name="Shape 146"/>
        <p:cNvGrpSpPr/>
        <p:nvPr/>
      </p:nvGrpSpPr>
      <p:grpSpPr>
        <a:xfrm>
          <a:off x="0" y="0"/>
          <a:ext cx="0" cy="0"/>
          <a:chOff x="0" y="0"/>
          <a:chExt cx="0" cy="0"/>
        </a:xfrm>
      </p:grpSpPr>
      <p:sp>
        <p:nvSpPr>
          <p:cNvPr id="147" name="Google Shape;147;g35eec399cb7_0_312"/>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Pla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8" name="Google Shape;148;g35eec399cb7_0_312"/>
          <p:cNvSpPr txBox="1"/>
          <p:nvPr>
            <p:ph idx="1" type="body"/>
          </p:nvPr>
        </p:nvSpPr>
        <p:spPr>
          <a:xfrm>
            <a:off x="5183188" y="987425"/>
            <a:ext cx="6172200" cy="4873500"/>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149" name="Google Shape;149;g35eec399cb7_0_312"/>
          <p:cNvSpPr txBox="1"/>
          <p:nvPr>
            <p:ph idx="2"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50" name="Google Shape;150;g35eec399cb7_0_312"/>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1" name="Google Shape;151;g35eec399cb7_0_312"/>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2" name="Google Shape;152;g35eec399cb7_0_312"/>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53" name="Shape 153"/>
        <p:cNvGrpSpPr/>
        <p:nvPr/>
      </p:nvGrpSpPr>
      <p:grpSpPr>
        <a:xfrm>
          <a:off x="0" y="0"/>
          <a:ext cx="0" cy="0"/>
          <a:chOff x="0" y="0"/>
          <a:chExt cx="0" cy="0"/>
        </a:xfrm>
      </p:grpSpPr>
      <p:sp>
        <p:nvSpPr>
          <p:cNvPr id="154" name="Google Shape;154;g35eec399cb7_0_319"/>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Pla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5" name="Google Shape;155;g35eec399cb7_0_319"/>
          <p:cNvSpPr/>
          <p:nvPr>
            <p:ph idx="2" type="pic"/>
          </p:nvPr>
        </p:nvSpPr>
        <p:spPr>
          <a:xfrm>
            <a:off x="5183188" y="987425"/>
            <a:ext cx="6172200" cy="4873500"/>
          </a:xfrm>
          <a:prstGeom prst="rect">
            <a:avLst/>
          </a:prstGeom>
          <a:noFill/>
          <a:ln>
            <a:noFill/>
          </a:ln>
        </p:spPr>
      </p:sp>
      <p:sp>
        <p:nvSpPr>
          <p:cNvPr id="156" name="Google Shape;156;g35eec399cb7_0_319"/>
          <p:cNvSpPr txBox="1"/>
          <p:nvPr>
            <p:ph idx="1"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57" name="Google Shape;157;g35eec399cb7_0_319"/>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8" name="Google Shape;158;g35eec399cb7_0_319"/>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9" name="Google Shape;159;g35eec399cb7_0_319"/>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60" name="Shape 160"/>
        <p:cNvGrpSpPr/>
        <p:nvPr/>
      </p:nvGrpSpPr>
      <p:grpSpPr>
        <a:xfrm>
          <a:off x="0" y="0"/>
          <a:ext cx="0" cy="0"/>
          <a:chOff x="0" y="0"/>
          <a:chExt cx="0" cy="0"/>
        </a:xfrm>
      </p:grpSpPr>
      <p:sp>
        <p:nvSpPr>
          <p:cNvPr id="161" name="Google Shape;161;g35eec399cb7_0_326"/>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2" name="Google Shape;162;g35eec399cb7_0_326"/>
          <p:cNvSpPr txBox="1"/>
          <p:nvPr>
            <p:ph idx="1" type="body"/>
          </p:nvPr>
        </p:nvSpPr>
        <p:spPr>
          <a:xfrm rot="5400000">
            <a:off x="3920400" y="-1256575"/>
            <a:ext cx="4351200"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3" name="Google Shape;163;g35eec399cb7_0_326"/>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4" name="Google Shape;164;g35eec399cb7_0_326"/>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5" name="Google Shape;165;g35eec399cb7_0_326"/>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66" name="Shape 166"/>
        <p:cNvGrpSpPr/>
        <p:nvPr/>
      </p:nvGrpSpPr>
      <p:grpSpPr>
        <a:xfrm>
          <a:off x="0" y="0"/>
          <a:ext cx="0" cy="0"/>
          <a:chOff x="0" y="0"/>
          <a:chExt cx="0" cy="0"/>
        </a:xfrm>
      </p:grpSpPr>
      <p:sp>
        <p:nvSpPr>
          <p:cNvPr id="167" name="Google Shape;167;g35eec399cb7_0_332"/>
          <p:cNvSpPr txBox="1"/>
          <p:nvPr>
            <p:ph type="title"/>
          </p:nvPr>
        </p:nvSpPr>
        <p:spPr>
          <a:xfrm rot="5400000">
            <a:off x="7133400" y="1956625"/>
            <a:ext cx="5811900"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8" name="Google Shape;168;g35eec399cb7_0_332"/>
          <p:cNvSpPr txBox="1"/>
          <p:nvPr>
            <p:ph idx="1" type="body"/>
          </p:nvPr>
        </p:nvSpPr>
        <p:spPr>
          <a:xfrm rot="5400000">
            <a:off x="1799400" y="-596075"/>
            <a:ext cx="5811900"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9" name="Google Shape;169;g35eec399cb7_0_332"/>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0" name="Google Shape;170;g35eec399cb7_0_332"/>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1" name="Google Shape;171;g35eec399cb7_0_332"/>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2" name="Shape 22"/>
        <p:cNvGrpSpPr/>
        <p:nvPr/>
      </p:nvGrpSpPr>
      <p:grpSpPr>
        <a:xfrm>
          <a:off x="0" y="0"/>
          <a:ext cx="0" cy="0"/>
          <a:chOff x="0" y="0"/>
          <a:chExt cx="0" cy="0"/>
        </a:xfrm>
      </p:grpSpPr>
      <p:sp>
        <p:nvSpPr>
          <p:cNvPr id="23" name="Google Shape;23;p30"/>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Play"/>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30"/>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5" name="Google Shape;25;p3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3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3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8" name="Shape 28"/>
        <p:cNvGrpSpPr/>
        <p:nvPr/>
      </p:nvGrpSpPr>
      <p:grpSpPr>
        <a:xfrm>
          <a:off x="0" y="0"/>
          <a:ext cx="0" cy="0"/>
          <a:chOff x="0" y="0"/>
          <a:chExt cx="0" cy="0"/>
        </a:xfrm>
      </p:grpSpPr>
      <p:sp>
        <p:nvSpPr>
          <p:cNvPr id="29" name="Google Shape;29;p32"/>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Play"/>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32"/>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757575"/>
              </a:buClr>
              <a:buSzPts val="2400"/>
              <a:buNone/>
              <a:defRPr sz="2400">
                <a:solidFill>
                  <a:srgbClr val="757575"/>
                </a:solidFill>
              </a:defRPr>
            </a:lvl1pPr>
            <a:lvl2pPr indent="-228600" lvl="1" marL="914400" algn="l">
              <a:lnSpc>
                <a:spcPct val="90000"/>
              </a:lnSpc>
              <a:spcBef>
                <a:spcPts val="500"/>
              </a:spcBef>
              <a:spcAft>
                <a:spcPts val="0"/>
              </a:spcAft>
              <a:buClr>
                <a:srgbClr val="757575"/>
              </a:buClr>
              <a:buSzPts val="2000"/>
              <a:buNone/>
              <a:defRPr sz="2000">
                <a:solidFill>
                  <a:srgbClr val="757575"/>
                </a:solidFill>
              </a:defRPr>
            </a:lvl2pPr>
            <a:lvl3pPr indent="-228600" lvl="2" marL="1371600" algn="l">
              <a:lnSpc>
                <a:spcPct val="90000"/>
              </a:lnSpc>
              <a:spcBef>
                <a:spcPts val="500"/>
              </a:spcBef>
              <a:spcAft>
                <a:spcPts val="0"/>
              </a:spcAft>
              <a:buClr>
                <a:srgbClr val="757575"/>
              </a:buClr>
              <a:buSzPts val="1800"/>
              <a:buNone/>
              <a:defRPr sz="1800">
                <a:solidFill>
                  <a:srgbClr val="757575"/>
                </a:solidFill>
              </a:defRPr>
            </a:lvl3pPr>
            <a:lvl4pPr indent="-228600" lvl="3" marL="1828800" algn="l">
              <a:lnSpc>
                <a:spcPct val="90000"/>
              </a:lnSpc>
              <a:spcBef>
                <a:spcPts val="500"/>
              </a:spcBef>
              <a:spcAft>
                <a:spcPts val="0"/>
              </a:spcAft>
              <a:buClr>
                <a:srgbClr val="757575"/>
              </a:buClr>
              <a:buSzPts val="1600"/>
              <a:buNone/>
              <a:defRPr sz="1600">
                <a:solidFill>
                  <a:srgbClr val="757575"/>
                </a:solidFill>
              </a:defRPr>
            </a:lvl4pPr>
            <a:lvl5pPr indent="-228600" lvl="4" marL="2286000" algn="l">
              <a:lnSpc>
                <a:spcPct val="90000"/>
              </a:lnSpc>
              <a:spcBef>
                <a:spcPts val="500"/>
              </a:spcBef>
              <a:spcAft>
                <a:spcPts val="0"/>
              </a:spcAft>
              <a:buClr>
                <a:srgbClr val="757575"/>
              </a:buClr>
              <a:buSzPts val="1600"/>
              <a:buNone/>
              <a:defRPr sz="1600">
                <a:solidFill>
                  <a:srgbClr val="757575"/>
                </a:solidFill>
              </a:defRPr>
            </a:lvl5pPr>
            <a:lvl6pPr indent="-228600" lvl="5" marL="2743200" algn="l">
              <a:lnSpc>
                <a:spcPct val="90000"/>
              </a:lnSpc>
              <a:spcBef>
                <a:spcPts val="500"/>
              </a:spcBef>
              <a:spcAft>
                <a:spcPts val="0"/>
              </a:spcAft>
              <a:buClr>
                <a:srgbClr val="757575"/>
              </a:buClr>
              <a:buSzPts val="1600"/>
              <a:buNone/>
              <a:defRPr sz="1600">
                <a:solidFill>
                  <a:srgbClr val="757575"/>
                </a:solidFill>
              </a:defRPr>
            </a:lvl6pPr>
            <a:lvl7pPr indent="-228600" lvl="6" marL="3200400" algn="l">
              <a:lnSpc>
                <a:spcPct val="90000"/>
              </a:lnSpc>
              <a:spcBef>
                <a:spcPts val="500"/>
              </a:spcBef>
              <a:spcAft>
                <a:spcPts val="0"/>
              </a:spcAft>
              <a:buClr>
                <a:srgbClr val="757575"/>
              </a:buClr>
              <a:buSzPts val="1600"/>
              <a:buNone/>
              <a:defRPr sz="1600">
                <a:solidFill>
                  <a:srgbClr val="757575"/>
                </a:solidFill>
              </a:defRPr>
            </a:lvl7pPr>
            <a:lvl8pPr indent="-228600" lvl="7" marL="3657600" algn="l">
              <a:lnSpc>
                <a:spcPct val="90000"/>
              </a:lnSpc>
              <a:spcBef>
                <a:spcPts val="500"/>
              </a:spcBef>
              <a:spcAft>
                <a:spcPts val="0"/>
              </a:spcAft>
              <a:buClr>
                <a:srgbClr val="757575"/>
              </a:buClr>
              <a:buSzPts val="1600"/>
              <a:buNone/>
              <a:defRPr sz="1600">
                <a:solidFill>
                  <a:srgbClr val="757575"/>
                </a:solidFill>
              </a:defRPr>
            </a:lvl8pPr>
            <a:lvl9pPr indent="-228600" lvl="8" marL="4114800" algn="l">
              <a:lnSpc>
                <a:spcPct val="90000"/>
              </a:lnSpc>
              <a:spcBef>
                <a:spcPts val="500"/>
              </a:spcBef>
              <a:spcAft>
                <a:spcPts val="0"/>
              </a:spcAft>
              <a:buClr>
                <a:srgbClr val="757575"/>
              </a:buClr>
              <a:buSzPts val="1600"/>
              <a:buNone/>
              <a:defRPr sz="1600">
                <a:solidFill>
                  <a:srgbClr val="757575"/>
                </a:solidFill>
              </a:defRPr>
            </a:lvl9pPr>
          </a:lstStyle>
          <a:p/>
        </p:txBody>
      </p:sp>
      <p:sp>
        <p:nvSpPr>
          <p:cNvPr id="31" name="Google Shape;31;p3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3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3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4" name="Shape 34"/>
        <p:cNvGrpSpPr/>
        <p:nvPr/>
      </p:nvGrpSpPr>
      <p:grpSpPr>
        <a:xfrm>
          <a:off x="0" y="0"/>
          <a:ext cx="0" cy="0"/>
          <a:chOff x="0" y="0"/>
          <a:chExt cx="0" cy="0"/>
        </a:xfrm>
      </p:grpSpPr>
      <p:sp>
        <p:nvSpPr>
          <p:cNvPr id="35" name="Google Shape;35;p3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33"/>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33"/>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 name="Google Shape;38;p3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3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3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1" name="Shape 41"/>
        <p:cNvGrpSpPr/>
        <p:nvPr/>
      </p:nvGrpSpPr>
      <p:grpSpPr>
        <a:xfrm>
          <a:off x="0" y="0"/>
          <a:ext cx="0" cy="0"/>
          <a:chOff x="0" y="0"/>
          <a:chExt cx="0" cy="0"/>
        </a:xfrm>
      </p:grpSpPr>
      <p:sp>
        <p:nvSpPr>
          <p:cNvPr id="42" name="Google Shape;42;p34"/>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34"/>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4" name="Google Shape;44;p34"/>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 name="Google Shape;45;p34"/>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6" name="Google Shape;46;p34"/>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 name="Google Shape;47;p3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3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3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0" name="Shape 50"/>
        <p:cNvGrpSpPr/>
        <p:nvPr/>
      </p:nvGrpSpPr>
      <p:grpSpPr>
        <a:xfrm>
          <a:off x="0" y="0"/>
          <a:ext cx="0" cy="0"/>
          <a:chOff x="0" y="0"/>
          <a:chExt cx="0" cy="0"/>
        </a:xfrm>
      </p:grpSpPr>
      <p:sp>
        <p:nvSpPr>
          <p:cNvPr id="51" name="Google Shape;51;p3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3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3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36"/>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Pla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36"/>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7" name="Google Shape;57;p36"/>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8" name="Google Shape;58;p3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3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3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37"/>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Pla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37"/>
          <p:cNvSpPr/>
          <p:nvPr>
            <p:ph idx="2" type="pic"/>
          </p:nvPr>
        </p:nvSpPr>
        <p:spPr>
          <a:xfrm>
            <a:off x="5183188" y="987425"/>
            <a:ext cx="6172200" cy="4873625"/>
          </a:xfrm>
          <a:prstGeom prst="rect">
            <a:avLst/>
          </a:prstGeom>
          <a:noFill/>
          <a:ln>
            <a:noFill/>
          </a:ln>
        </p:spPr>
      </p:sp>
      <p:sp>
        <p:nvSpPr>
          <p:cNvPr id="64" name="Google Shape;64;p37"/>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5" name="Google Shape;65;p3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3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3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5" Type="http://schemas.openxmlformats.org/officeDocument/2006/relationships/theme" Target="../theme/theme2.xml"/><Relationship Id="rId14" Type="http://schemas.openxmlformats.org/officeDocument/2006/relationships/slideLayout" Target="../slideLayouts/slideLayout2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2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Play"/>
              <a:buNone/>
              <a:defRPr b="0" i="0" sz="4400" u="none" cap="none" strike="noStrike">
                <a:solidFill>
                  <a:schemeClr val="dk1"/>
                </a:solidFill>
                <a:latin typeface="Play"/>
                <a:ea typeface="Play"/>
                <a:cs typeface="Play"/>
                <a:sym typeface="Play"/>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2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8" name="Google Shape;8;p2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757575"/>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9" name="Google Shape;9;p2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757575"/>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0" name="Google Shape;10;p2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0" name="Shape 80"/>
        <p:cNvGrpSpPr/>
        <p:nvPr/>
      </p:nvGrpSpPr>
      <p:grpSpPr>
        <a:xfrm>
          <a:off x="0" y="0"/>
          <a:ext cx="0" cy="0"/>
          <a:chOff x="0" y="0"/>
          <a:chExt cx="0" cy="0"/>
        </a:xfrm>
      </p:grpSpPr>
      <p:sp>
        <p:nvSpPr>
          <p:cNvPr id="81" name="Google Shape;81;g35eec399cb7_0_240"/>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Play"/>
              <a:buNone/>
              <a:defRPr b="0" i="0" sz="4400" u="none" cap="none" strike="noStrike">
                <a:solidFill>
                  <a:schemeClr val="dk1"/>
                </a:solidFill>
                <a:latin typeface="Play"/>
                <a:ea typeface="Play"/>
                <a:cs typeface="Play"/>
                <a:sym typeface="Play"/>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82" name="Google Shape;82;g35eec399cb7_0_240"/>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83" name="Google Shape;83;g35eec399cb7_0_240"/>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757575"/>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84" name="Google Shape;84;g35eec399cb7_0_240"/>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757575"/>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85" name="Google Shape;85;g35eec399cb7_0_24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2.jpg"/><Relationship Id="rId4" Type="http://schemas.openxmlformats.org/officeDocument/2006/relationships/image" Target="../media/image1.png"/><Relationship Id="rId5" Type="http://schemas.openxmlformats.org/officeDocument/2006/relationships/image" Target="../media/image3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9.jpg"/><Relationship Id="rId4" Type="http://schemas.openxmlformats.org/officeDocument/2006/relationships/image" Target="../media/image22.jpg"/><Relationship Id="rId5"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61.png"/><Relationship Id="rId4" Type="http://schemas.openxmlformats.org/officeDocument/2006/relationships/image" Target="../media/image29.png"/><Relationship Id="rId5"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0.png"/><Relationship Id="rId4" Type="http://schemas.openxmlformats.org/officeDocument/2006/relationships/image" Target="../media/image25.png"/><Relationship Id="rId5" Type="http://schemas.openxmlformats.org/officeDocument/2006/relationships/image" Target="../media/image19.png"/><Relationship Id="rId6"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31.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7.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36.png"/><Relationship Id="rId4" Type="http://schemas.openxmlformats.org/officeDocument/2006/relationships/image" Target="../media/image32.png"/><Relationship Id="rId5" Type="http://schemas.openxmlformats.org/officeDocument/2006/relationships/image" Target="../media/image37.png"/><Relationship Id="rId6" Type="http://schemas.openxmlformats.org/officeDocument/2006/relationships/image" Target="../media/image2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39.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30.png"/><Relationship Id="rId4" Type="http://schemas.openxmlformats.org/officeDocument/2006/relationships/image" Target="../media/image34.png"/><Relationship Id="rId5" Type="http://schemas.openxmlformats.org/officeDocument/2006/relationships/image" Target="../media/image47.png"/><Relationship Id="rId6" Type="http://schemas.openxmlformats.org/officeDocument/2006/relationships/image" Target="../media/image41.png"/><Relationship Id="rId7" Type="http://schemas.openxmlformats.org/officeDocument/2006/relationships/image" Target="../media/image4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45.jpg"/><Relationship Id="rId4" Type="http://schemas.openxmlformats.org/officeDocument/2006/relationships/image" Target="../media/image43.jpg"/><Relationship Id="rId5" Type="http://schemas.openxmlformats.org/officeDocument/2006/relationships/image" Target="../media/image53.jpg"/><Relationship Id="rId6" Type="http://schemas.openxmlformats.org/officeDocument/2006/relationships/image" Target="../media/image42.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44.jpg"/><Relationship Id="rId4" Type="http://schemas.openxmlformats.org/officeDocument/2006/relationships/image" Target="../media/image48.jpg"/><Relationship Id="rId5" Type="http://schemas.openxmlformats.org/officeDocument/2006/relationships/image" Target="../media/image58.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62.jpg"/><Relationship Id="rId4" Type="http://schemas.openxmlformats.org/officeDocument/2006/relationships/image" Target="../media/image60.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46.png"/><Relationship Id="rId4" Type="http://schemas.openxmlformats.org/officeDocument/2006/relationships/image" Target="../media/image57.png"/><Relationship Id="rId5" Type="http://schemas.openxmlformats.org/officeDocument/2006/relationships/image" Target="../media/image5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1" Type="http://schemas.openxmlformats.org/officeDocument/2006/relationships/image" Target="../media/image16.png"/><Relationship Id="rId10" Type="http://schemas.openxmlformats.org/officeDocument/2006/relationships/image" Target="../media/image35.png"/><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hyperlink" Target="http://on.nyc.gov/nycha-pact" TargetMode="External"/><Relationship Id="rId4" Type="http://schemas.openxmlformats.org/officeDocument/2006/relationships/image" Target="../media/image55.png"/><Relationship Id="rId9" Type="http://schemas.openxmlformats.org/officeDocument/2006/relationships/image" Target="../media/image51.jpg"/><Relationship Id="rId5" Type="http://schemas.openxmlformats.org/officeDocument/2006/relationships/image" Target="../media/image8.png"/><Relationship Id="rId6" Type="http://schemas.openxmlformats.org/officeDocument/2006/relationships/image" Target="../media/image14.png"/><Relationship Id="rId7" Type="http://schemas.openxmlformats.org/officeDocument/2006/relationships/image" Target="../media/image7.png"/><Relationship Id="rId8" Type="http://schemas.openxmlformats.org/officeDocument/2006/relationships/image" Target="../media/image13.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1.jpg"/><Relationship Id="rId4" Type="http://schemas.openxmlformats.org/officeDocument/2006/relationships/image" Target="../media/image3.jpg"/><Relationship Id="rId5" Type="http://schemas.openxmlformats.org/officeDocument/2006/relationships/image" Target="../media/image4.jpg"/><Relationship Id="rId6" Type="http://schemas.openxmlformats.org/officeDocument/2006/relationships/image" Target="../media/image10.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6.png"/><Relationship Id="rId4" Type="http://schemas.openxmlformats.org/officeDocument/2006/relationships/image" Target="../media/image40.png"/><Relationship Id="rId5" Type="http://schemas.openxmlformats.org/officeDocument/2006/relationships/image" Target="../media/image2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 Id="rId3" Type="http://schemas.openxmlformats.org/officeDocument/2006/relationships/image" Target="../media/image14.png"/><Relationship Id="rId4" Type="http://schemas.openxmlformats.org/officeDocument/2006/relationships/image" Target="../media/image13.jpg"/><Relationship Id="rId9" Type="http://schemas.openxmlformats.org/officeDocument/2006/relationships/image" Target="../media/image16.png"/><Relationship Id="rId5" Type="http://schemas.openxmlformats.org/officeDocument/2006/relationships/image" Target="../media/image8.png"/><Relationship Id="rId6" Type="http://schemas.openxmlformats.org/officeDocument/2006/relationships/image" Target="../media/image7.png"/><Relationship Id="rId7" Type="http://schemas.openxmlformats.org/officeDocument/2006/relationships/image" Target="../media/image5.jpg"/><Relationship Id="rId8" Type="http://schemas.openxmlformats.org/officeDocument/2006/relationships/image" Target="../media/image3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5" name="Shape 175"/>
        <p:cNvGrpSpPr/>
        <p:nvPr/>
      </p:nvGrpSpPr>
      <p:grpSpPr>
        <a:xfrm>
          <a:off x="0" y="0"/>
          <a:ext cx="0" cy="0"/>
          <a:chOff x="0" y="0"/>
          <a:chExt cx="0" cy="0"/>
        </a:xfrm>
      </p:grpSpPr>
      <p:sp>
        <p:nvSpPr>
          <p:cNvPr id="176" name="Google Shape;176;p1"/>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A group of people outside a building&#10;&#10;AI-generated content may be incorrect." id="177" name="Google Shape;177;p1"/>
          <p:cNvPicPr preferRelativeResize="0"/>
          <p:nvPr/>
        </p:nvPicPr>
        <p:blipFill rotWithShape="1">
          <a:blip r:embed="rId3">
            <a:alphaModFix/>
          </a:blip>
          <a:srcRect b="0" l="0" r="35362" t="9089"/>
          <a:stretch/>
        </p:blipFill>
        <p:spPr>
          <a:xfrm>
            <a:off x="3523488" y="10"/>
            <a:ext cx="8668514" cy="6857992"/>
          </a:xfrm>
          <a:prstGeom prst="rect">
            <a:avLst/>
          </a:prstGeom>
          <a:noFill/>
          <a:ln>
            <a:noFill/>
          </a:ln>
        </p:spPr>
      </p:pic>
      <p:sp>
        <p:nvSpPr>
          <p:cNvPr id="178" name="Google Shape;178;p1"/>
          <p:cNvSpPr/>
          <p:nvPr/>
        </p:nvSpPr>
        <p:spPr>
          <a:xfrm>
            <a:off x="1461675" y="0"/>
            <a:ext cx="11277000" cy="6858000"/>
          </a:xfrm>
          <a:prstGeom prst="rect">
            <a:avLst/>
          </a:prstGeom>
          <a:gradFill>
            <a:gsLst>
              <a:gs pos="0">
                <a:srgbClr val="FFFFFF">
                  <a:alpha val="0"/>
                </a:srgbClr>
              </a:gs>
              <a:gs pos="19000">
                <a:srgbClr val="FFFFFF">
                  <a:alpha val="37254"/>
                </a:srgbClr>
              </a:gs>
              <a:gs pos="35000">
                <a:srgbClr val="FFFFFF">
                  <a:alpha val="78431"/>
                </a:srgbClr>
              </a:gs>
              <a:gs pos="58000">
                <a:schemeClr val="lt1"/>
              </a:gs>
              <a:gs pos="100000">
                <a:schemeClr val="lt1"/>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79" name="Google Shape;179;p1"/>
          <p:cNvSpPr txBox="1"/>
          <p:nvPr/>
        </p:nvSpPr>
        <p:spPr>
          <a:xfrm>
            <a:off x="619021" y="2826207"/>
            <a:ext cx="5146276" cy="1390434"/>
          </a:xfrm>
          <a:prstGeom prst="rect">
            <a:avLst/>
          </a:prstGeom>
          <a:noFill/>
          <a:ln>
            <a:noFill/>
          </a:ln>
        </p:spPr>
        <p:txBody>
          <a:bodyPr anchorCtr="0" anchor="b" bIns="45700" lIns="91425" spcFirstLastPara="1" rIns="91425" wrap="square" tIns="45700">
            <a:normAutofit fontScale="92500" lnSpcReduction="20000"/>
          </a:bodyPr>
          <a:lstStyle/>
          <a:p>
            <a:pPr indent="0" lvl="0" marL="0" marR="0" rtl="0" algn="ctr">
              <a:lnSpc>
                <a:spcPct val="100000"/>
              </a:lnSpc>
              <a:spcBef>
                <a:spcPts val="0"/>
              </a:spcBef>
              <a:spcAft>
                <a:spcPts val="0"/>
              </a:spcAft>
              <a:buClr>
                <a:schemeClr val="dk1"/>
              </a:buClr>
              <a:buSzPct val="146666"/>
              <a:buFont typeface="Play"/>
              <a:buNone/>
            </a:pPr>
            <a:r>
              <a:rPr b="0" i="0" lang="en-US" sz="2000" u="none" cap="none" strike="noStrike">
                <a:solidFill>
                  <a:schemeClr val="dk1"/>
                </a:solidFill>
                <a:latin typeface="Play"/>
                <a:ea typeface="Play"/>
                <a:cs typeface="Play"/>
                <a:sym typeface="Play"/>
              </a:rPr>
              <a:t>Introduciendo la Nueva Administración de la Propiedad</a:t>
            </a:r>
            <a:endParaRPr/>
          </a:p>
          <a:p>
            <a:pPr indent="0" lvl="0" marL="0" marR="0" rtl="0" algn="ctr">
              <a:lnSpc>
                <a:spcPct val="100000"/>
              </a:lnSpc>
              <a:spcBef>
                <a:spcPts val="0"/>
              </a:spcBef>
              <a:spcAft>
                <a:spcPts val="0"/>
              </a:spcAft>
              <a:buClr>
                <a:schemeClr val="dk1"/>
              </a:buClr>
              <a:buSzPct val="146666"/>
              <a:buFont typeface="Play"/>
              <a:buNone/>
            </a:pPr>
            <a:r>
              <a:rPr b="0" i="0" lang="en-US" sz="2000" u="none" cap="none" strike="noStrike">
                <a:solidFill>
                  <a:schemeClr val="dk1"/>
                </a:solidFill>
                <a:latin typeface="Play"/>
                <a:ea typeface="Play"/>
                <a:cs typeface="Play"/>
                <a:sym typeface="Play"/>
              </a:rPr>
              <a:t>&amp; </a:t>
            </a:r>
            <a:endParaRPr/>
          </a:p>
          <a:p>
            <a:pPr indent="0" lvl="0" marL="0" marR="0" rtl="0" algn="ctr">
              <a:lnSpc>
                <a:spcPct val="100000"/>
              </a:lnSpc>
              <a:spcBef>
                <a:spcPts val="0"/>
              </a:spcBef>
              <a:spcAft>
                <a:spcPts val="0"/>
              </a:spcAft>
              <a:buClr>
                <a:schemeClr val="dk1"/>
              </a:buClr>
              <a:buSzPct val="146666"/>
              <a:buFont typeface="Play"/>
              <a:buNone/>
            </a:pPr>
            <a:r>
              <a:rPr b="0" i="0" lang="en-US" sz="2000" u="none" cap="none" strike="noStrike">
                <a:solidFill>
                  <a:schemeClr val="dk1"/>
                </a:solidFill>
                <a:latin typeface="Play"/>
                <a:ea typeface="Play"/>
                <a:cs typeface="Play"/>
                <a:sym typeface="Play"/>
              </a:rPr>
              <a:t>Logística de la Preparación para la Construcción</a:t>
            </a:r>
            <a:endParaRPr b="0" i="0" sz="2400" u="none" cap="none" strike="noStrike">
              <a:solidFill>
                <a:schemeClr val="dk1"/>
              </a:solidFill>
              <a:latin typeface="Play"/>
              <a:ea typeface="Play"/>
              <a:cs typeface="Play"/>
              <a:sym typeface="Play"/>
            </a:endParaRPr>
          </a:p>
        </p:txBody>
      </p:sp>
      <p:sp>
        <p:nvSpPr>
          <p:cNvPr id="180" name="Google Shape;180;p1"/>
          <p:cNvSpPr/>
          <p:nvPr/>
        </p:nvSpPr>
        <p:spPr>
          <a:xfrm rot="5400000">
            <a:off x="3094547" y="-641165"/>
            <a:ext cx="146400" cy="5195100"/>
          </a:xfrm>
          <a:prstGeom prst="rect">
            <a:avLst/>
          </a:prstGeom>
          <a:solidFill>
            <a:srgbClr val="44C1A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81" name="Google Shape;181;p1"/>
          <p:cNvSpPr txBox="1"/>
          <p:nvPr/>
        </p:nvSpPr>
        <p:spPr>
          <a:xfrm>
            <a:off x="570197" y="1991554"/>
            <a:ext cx="5195100" cy="1043332"/>
          </a:xfrm>
          <a:prstGeom prst="rect">
            <a:avLst/>
          </a:prstGeom>
          <a:noFill/>
          <a:ln>
            <a:noFill/>
          </a:ln>
        </p:spPr>
        <p:txBody>
          <a:bodyPr anchorCtr="0" anchor="t" bIns="91425" lIns="91425" spcFirstLastPara="1" rIns="91425" wrap="square" tIns="91425">
            <a:spAutoFit/>
          </a:bodyPr>
          <a:lstStyle/>
          <a:p>
            <a:pPr indent="0" lvl="0" marL="0" marR="0" rtl="0" algn="ctr">
              <a:lnSpc>
                <a:spcPct val="90000"/>
              </a:lnSpc>
              <a:spcBef>
                <a:spcPts val="0"/>
              </a:spcBef>
              <a:spcAft>
                <a:spcPts val="0"/>
              </a:spcAft>
              <a:buClr>
                <a:schemeClr val="dk1"/>
              </a:buClr>
              <a:buSzPts val="4400"/>
              <a:buFont typeface="Play"/>
              <a:buNone/>
            </a:pPr>
            <a:r>
              <a:rPr b="1" i="0" lang="en-US" sz="3100" u="none" cap="none" strike="noStrike">
                <a:solidFill>
                  <a:schemeClr val="dk1"/>
                </a:solidFill>
                <a:latin typeface="Play"/>
                <a:ea typeface="Play"/>
                <a:cs typeface="Play"/>
                <a:sym typeface="Play"/>
              </a:rPr>
              <a:t>REUNIÓN DE SOCIOS </a:t>
            </a:r>
            <a:br>
              <a:rPr b="1" i="0" lang="en-US" sz="3100" u="none" cap="none" strike="noStrike">
                <a:solidFill>
                  <a:schemeClr val="dk1"/>
                </a:solidFill>
                <a:latin typeface="Play"/>
                <a:ea typeface="Play"/>
                <a:cs typeface="Play"/>
                <a:sym typeface="Play"/>
              </a:rPr>
            </a:br>
            <a:r>
              <a:rPr b="1" i="0" lang="en-US" sz="3100" u="none" cap="none" strike="noStrike">
                <a:solidFill>
                  <a:schemeClr val="dk1"/>
                </a:solidFill>
                <a:latin typeface="Play"/>
                <a:ea typeface="Play"/>
                <a:cs typeface="Play"/>
                <a:sym typeface="Play"/>
              </a:rPr>
              <a:t>PACT</a:t>
            </a:r>
            <a:endParaRPr b="1" i="0" sz="2800" u="none" cap="none" strike="noStrike">
              <a:solidFill>
                <a:schemeClr val="dk1"/>
              </a:solidFill>
              <a:latin typeface="Arial"/>
              <a:ea typeface="Arial"/>
              <a:cs typeface="Arial"/>
              <a:sym typeface="Arial"/>
            </a:endParaRPr>
          </a:p>
        </p:txBody>
      </p:sp>
      <p:sp>
        <p:nvSpPr>
          <p:cNvPr id="182" name="Google Shape;182;p1"/>
          <p:cNvSpPr/>
          <p:nvPr/>
        </p:nvSpPr>
        <p:spPr>
          <a:xfrm rot="5400000">
            <a:off x="3094547" y="1765572"/>
            <a:ext cx="146400" cy="5275200"/>
          </a:xfrm>
          <a:prstGeom prst="rect">
            <a:avLst/>
          </a:prstGeom>
          <a:solidFill>
            <a:srgbClr val="44C1A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83" name="Google Shape;183;p1"/>
          <p:cNvSpPr txBox="1"/>
          <p:nvPr/>
        </p:nvSpPr>
        <p:spPr>
          <a:xfrm>
            <a:off x="449601" y="305100"/>
            <a:ext cx="5436300" cy="1377000"/>
          </a:xfrm>
          <a:prstGeom prst="rect">
            <a:avLst/>
          </a:prstGeom>
          <a:noFill/>
          <a:ln>
            <a:noFill/>
          </a:ln>
        </p:spPr>
        <p:txBody>
          <a:bodyPr anchorCtr="0" anchor="b" bIns="45700" lIns="91425" spcFirstLastPara="1" rIns="91425" wrap="square" tIns="45700">
            <a:normAutofit/>
          </a:bodyPr>
          <a:lstStyle/>
          <a:p>
            <a:pPr indent="0" lvl="0" marL="0" marR="0" rtl="0" algn="ctr">
              <a:lnSpc>
                <a:spcPct val="70000"/>
              </a:lnSpc>
              <a:spcBef>
                <a:spcPts val="0"/>
              </a:spcBef>
              <a:spcAft>
                <a:spcPts val="0"/>
              </a:spcAft>
              <a:buClr>
                <a:schemeClr val="dk1"/>
              </a:buClr>
              <a:buSzPts val="4400"/>
              <a:buFont typeface="Play"/>
              <a:buNone/>
            </a:pPr>
            <a:r>
              <a:rPr b="1" i="0" lang="en-US" sz="3600" u="none" cap="none" strike="noStrike">
                <a:solidFill>
                  <a:schemeClr val="dk1"/>
                </a:solidFill>
                <a:latin typeface="Play"/>
                <a:ea typeface="Play"/>
                <a:cs typeface="Play"/>
                <a:sym typeface="Play"/>
              </a:rPr>
              <a:t>¡BIENVENIDOS!</a:t>
            </a:r>
            <a:endParaRPr/>
          </a:p>
          <a:p>
            <a:pPr indent="0" lvl="0" marL="0" marR="0" rtl="0" algn="ctr">
              <a:lnSpc>
                <a:spcPct val="70000"/>
              </a:lnSpc>
              <a:spcBef>
                <a:spcPts val="0"/>
              </a:spcBef>
              <a:spcAft>
                <a:spcPts val="0"/>
              </a:spcAft>
              <a:buClr>
                <a:schemeClr val="dk1"/>
              </a:buClr>
              <a:buSzPts val="4400"/>
              <a:buFont typeface="Play"/>
              <a:buNone/>
            </a:pPr>
            <a:r>
              <a:t/>
            </a:r>
            <a:endParaRPr b="1" i="0" sz="1050" u="none" cap="none" strike="noStrike">
              <a:solidFill>
                <a:schemeClr val="dk1"/>
              </a:solidFill>
              <a:latin typeface="Play"/>
              <a:ea typeface="Play"/>
              <a:cs typeface="Play"/>
              <a:sym typeface="Play"/>
            </a:endParaRPr>
          </a:p>
          <a:p>
            <a:pPr indent="0" lvl="0" marL="0" marR="0" rtl="0" algn="ctr">
              <a:lnSpc>
                <a:spcPct val="100000"/>
              </a:lnSpc>
              <a:spcBef>
                <a:spcPts val="0"/>
              </a:spcBef>
              <a:spcAft>
                <a:spcPts val="0"/>
              </a:spcAft>
              <a:buClr>
                <a:schemeClr val="dk1"/>
              </a:buClr>
              <a:buSzPts val="2000"/>
              <a:buFont typeface="Arial"/>
              <a:buNone/>
            </a:pPr>
            <a:r>
              <a:rPr b="0" i="0" lang="en-US" sz="2400" u="none" cap="none" strike="noStrike">
                <a:solidFill>
                  <a:schemeClr val="dk1"/>
                </a:solidFill>
                <a:latin typeface="Play"/>
                <a:ea typeface="Play"/>
                <a:cs typeface="Play"/>
                <a:sym typeface="Play"/>
              </a:rPr>
              <a:t>Residentes de </a:t>
            </a:r>
            <a:r>
              <a:rPr lang="en-US" sz="2400">
                <a:solidFill>
                  <a:schemeClr val="dk1"/>
                </a:solidFill>
                <a:latin typeface="Play"/>
                <a:ea typeface="Play"/>
                <a:cs typeface="Play"/>
                <a:sym typeface="Play"/>
              </a:rPr>
              <a:t>Ocean Hill Apartments</a:t>
            </a:r>
            <a:endParaRPr/>
          </a:p>
        </p:txBody>
      </p:sp>
      <p:pic>
        <p:nvPicPr>
          <p:cNvPr id="184" name="Google Shape;184;p1" title="06216b04-0939-4e54-8c6e-c4e8ddeb48b2.png"/>
          <p:cNvPicPr preferRelativeResize="0"/>
          <p:nvPr/>
        </p:nvPicPr>
        <p:blipFill rotWithShape="1">
          <a:blip r:embed="rId4">
            <a:alphaModFix/>
          </a:blip>
          <a:srcRect b="0" l="0" r="0" t="0"/>
          <a:stretch/>
        </p:blipFill>
        <p:spPr>
          <a:xfrm>
            <a:off x="154300" y="6144975"/>
            <a:ext cx="5612474" cy="644200"/>
          </a:xfrm>
          <a:prstGeom prst="rect">
            <a:avLst/>
          </a:prstGeom>
          <a:noFill/>
          <a:ln>
            <a:noFill/>
          </a:ln>
        </p:spPr>
      </p:pic>
      <p:sp>
        <p:nvSpPr>
          <p:cNvPr id="185" name="Google Shape;185;p1"/>
          <p:cNvSpPr txBox="1"/>
          <p:nvPr/>
        </p:nvSpPr>
        <p:spPr>
          <a:xfrm>
            <a:off x="528137" y="4621476"/>
            <a:ext cx="5370903" cy="101566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2800"/>
              <a:buFont typeface="Arial"/>
              <a:buNone/>
            </a:pPr>
            <a:r>
              <a:rPr lang="en-US" sz="2000">
                <a:solidFill>
                  <a:schemeClr val="dk1"/>
                </a:solidFill>
                <a:latin typeface="Play"/>
                <a:ea typeface="Play"/>
                <a:cs typeface="Play"/>
                <a:sym typeface="Play"/>
              </a:rPr>
              <a:t>Jueves</a:t>
            </a:r>
            <a:r>
              <a:rPr b="0" i="0" lang="en-US" sz="2000" u="none" cap="none" strike="noStrike">
                <a:solidFill>
                  <a:schemeClr val="dk1"/>
                </a:solidFill>
                <a:latin typeface="Play"/>
                <a:ea typeface="Play"/>
                <a:cs typeface="Play"/>
                <a:sym typeface="Play"/>
              </a:rPr>
              <a:t>, </a:t>
            </a:r>
            <a:r>
              <a:rPr lang="en-US" sz="2000">
                <a:solidFill>
                  <a:schemeClr val="dk1"/>
                </a:solidFill>
                <a:latin typeface="Play"/>
                <a:ea typeface="Play"/>
                <a:cs typeface="Play"/>
                <a:sym typeface="Play"/>
              </a:rPr>
              <a:t>26</a:t>
            </a:r>
            <a:r>
              <a:rPr b="0" i="0" lang="en-US" sz="2000" u="none" cap="none" strike="noStrike">
                <a:solidFill>
                  <a:schemeClr val="dk1"/>
                </a:solidFill>
                <a:latin typeface="Play"/>
                <a:ea typeface="Play"/>
                <a:cs typeface="Play"/>
                <a:sym typeface="Play"/>
              </a:rPr>
              <a:t> de Junio del 2025</a:t>
            </a:r>
            <a:endParaRPr/>
          </a:p>
          <a:p>
            <a:pPr indent="0" lvl="0" marL="0" marR="0" rtl="0" algn="ctr">
              <a:lnSpc>
                <a:spcPct val="100000"/>
              </a:lnSpc>
              <a:spcBef>
                <a:spcPts val="0"/>
              </a:spcBef>
              <a:spcAft>
                <a:spcPts val="0"/>
              </a:spcAft>
              <a:buClr>
                <a:schemeClr val="dk1"/>
              </a:buClr>
              <a:buSzPts val="2800"/>
              <a:buFont typeface="Arial"/>
              <a:buNone/>
            </a:pPr>
            <a:r>
              <a:rPr b="0" i="0" lang="en-US" sz="2000" u="none" cap="none" strike="noStrike">
                <a:solidFill>
                  <a:schemeClr val="dk1"/>
                </a:solidFill>
                <a:latin typeface="Play"/>
                <a:ea typeface="Play"/>
                <a:cs typeface="Play"/>
                <a:sym typeface="Play"/>
              </a:rPr>
              <a:t>Centro Comunitario de </a:t>
            </a:r>
            <a:r>
              <a:rPr lang="en-US" sz="2000">
                <a:solidFill>
                  <a:schemeClr val="dk1"/>
                </a:solidFill>
                <a:latin typeface="Play"/>
                <a:ea typeface="Play"/>
                <a:cs typeface="Play"/>
                <a:sym typeface="Play"/>
              </a:rPr>
              <a:t>Ocean Hill Apartments</a:t>
            </a:r>
            <a:endParaRPr/>
          </a:p>
          <a:p>
            <a:pPr indent="0" lvl="0" marL="0" marR="0" rtl="0" algn="ctr">
              <a:lnSpc>
                <a:spcPct val="100000"/>
              </a:lnSpc>
              <a:spcBef>
                <a:spcPts val="0"/>
              </a:spcBef>
              <a:spcAft>
                <a:spcPts val="0"/>
              </a:spcAft>
              <a:buClr>
                <a:schemeClr val="dk1"/>
              </a:buClr>
              <a:buSzPts val="2800"/>
              <a:buFont typeface="Arial"/>
              <a:buNone/>
            </a:pPr>
            <a:r>
              <a:rPr b="0" i="0" lang="en-US" sz="2000" u="none" cap="none" strike="noStrike">
                <a:solidFill>
                  <a:schemeClr val="dk1"/>
                </a:solidFill>
                <a:latin typeface="Play"/>
                <a:ea typeface="Play"/>
                <a:cs typeface="Play"/>
                <a:sym typeface="Play"/>
              </a:rPr>
              <a:t>@ </a:t>
            </a:r>
            <a:r>
              <a:rPr lang="en-US" sz="2000">
                <a:solidFill>
                  <a:schemeClr val="dk1"/>
                </a:solidFill>
                <a:latin typeface="Play"/>
                <a:ea typeface="Play"/>
                <a:cs typeface="Play"/>
                <a:sym typeface="Play"/>
              </a:rPr>
              <a:t>305 MacDougal Street, Brooklyn, NY 11221</a:t>
            </a:r>
            <a:endParaRPr b="0" i="0" sz="1400" u="none" cap="none" strike="noStrike">
              <a:solidFill>
                <a:schemeClr val="dk1"/>
              </a:solidFill>
              <a:latin typeface="Play"/>
              <a:ea typeface="Play"/>
              <a:cs typeface="Play"/>
              <a:sym typeface="Play"/>
            </a:endParaRPr>
          </a:p>
        </p:txBody>
      </p:sp>
      <p:pic>
        <p:nvPicPr>
          <p:cNvPr id="186" name="Google Shape;186;p1"/>
          <p:cNvPicPr preferRelativeResize="0"/>
          <p:nvPr/>
        </p:nvPicPr>
        <p:blipFill rotWithShape="1">
          <a:blip r:embed="rId5">
            <a:alphaModFix/>
          </a:blip>
          <a:srcRect b="0" l="0" r="0" t="0"/>
          <a:stretch/>
        </p:blipFill>
        <p:spPr>
          <a:xfrm>
            <a:off x="5921074" y="6219680"/>
            <a:ext cx="829688" cy="49479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1000"/>
                                  </p:stCondLst>
                                  <p:childTnLst>
                                    <p:set>
                                      <p:cBhvr>
                                        <p:cTn dur="1" fill="hold">
                                          <p:stCondLst>
                                            <p:cond delay="0"/>
                                          </p:stCondLst>
                                        </p:cTn>
                                        <p:tgtEl>
                                          <p:spTgt spid="179"/>
                                        </p:tgtEl>
                                        <p:attrNameLst>
                                          <p:attrName>style.visibility</p:attrName>
                                        </p:attrNameLst>
                                      </p:cBhvr>
                                      <p:to>
                                        <p:strVal val="visible"/>
                                      </p:to>
                                    </p:set>
                                    <p:animEffect filter="fade" transition="in">
                                      <p:cBhvr>
                                        <p:cTn dur="700"/>
                                        <p:tgtEl>
                                          <p:spTgt spid="17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id="321" name="Google Shape;321;g35eec399cb7_0_2842"/>
          <p:cNvSpPr txBox="1"/>
          <p:nvPr>
            <p:ph type="title"/>
          </p:nvPr>
        </p:nvSpPr>
        <p:spPr>
          <a:xfrm>
            <a:off x="852313" y="319250"/>
            <a:ext cx="4297801" cy="734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002060"/>
              </a:buClr>
              <a:buSzPts val="3600"/>
              <a:buFont typeface="Trebuchet MS"/>
              <a:buNone/>
            </a:pPr>
            <a:r>
              <a:rPr lang="en-US">
                <a:latin typeface="Play"/>
                <a:ea typeface="Play"/>
                <a:cs typeface="Play"/>
                <a:sym typeface="Play"/>
              </a:rPr>
              <a:t>Quienes Somos</a:t>
            </a:r>
            <a:endParaRPr/>
          </a:p>
        </p:txBody>
      </p:sp>
      <p:sp>
        <p:nvSpPr>
          <p:cNvPr id="322" name="Google Shape;322;g35eec399cb7_0_2842"/>
          <p:cNvSpPr txBox="1"/>
          <p:nvPr>
            <p:ph idx="1" type="body"/>
          </p:nvPr>
        </p:nvSpPr>
        <p:spPr>
          <a:xfrm>
            <a:off x="692574" y="1710860"/>
            <a:ext cx="10347178" cy="1360540"/>
          </a:xfrm>
          <a:prstGeom prst="rect">
            <a:avLst/>
          </a:prstGeom>
          <a:noFill/>
          <a:ln>
            <a:noFill/>
          </a:ln>
        </p:spPr>
        <p:txBody>
          <a:bodyPr anchorCtr="0" anchor="t" bIns="45700" lIns="91425" spcFirstLastPara="1" rIns="91425" wrap="square" tIns="45700">
            <a:noAutofit/>
          </a:bodyPr>
          <a:lstStyle/>
          <a:p>
            <a:pPr indent="-171450" lvl="0" marL="171450" rtl="0" algn="l">
              <a:lnSpc>
                <a:spcPct val="90000"/>
              </a:lnSpc>
              <a:spcBef>
                <a:spcPts val="0"/>
              </a:spcBef>
              <a:spcAft>
                <a:spcPts val="0"/>
              </a:spcAft>
              <a:buSzPts val="1500"/>
              <a:buChar char="•"/>
            </a:pPr>
            <a:r>
              <a:rPr lang="en-US" sz="1500">
                <a:latin typeface="Play"/>
                <a:ea typeface="Play"/>
                <a:cs typeface="Play"/>
                <a:sym typeface="Play"/>
              </a:rPr>
              <a:t>En Wavecrest Management, sabemos que </a:t>
            </a:r>
            <a:r>
              <a:rPr b="1" lang="en-US" sz="1500">
                <a:solidFill>
                  <a:srgbClr val="44C1A3"/>
                </a:solidFill>
                <a:latin typeface="Play"/>
                <a:ea typeface="Play"/>
                <a:cs typeface="Play"/>
                <a:sym typeface="Play"/>
              </a:rPr>
              <a:t>entender las necesidades de nuestros residentes </a:t>
            </a:r>
            <a:r>
              <a:rPr lang="en-US" sz="1500">
                <a:latin typeface="Play"/>
                <a:ea typeface="Play"/>
                <a:cs typeface="Play"/>
                <a:sym typeface="Play"/>
              </a:rPr>
              <a:t>nos ayuda a brindar los servicios y programas necesarios para hacer a nuestra compañía creíble y exitosa. </a:t>
            </a:r>
            <a:endParaRPr/>
          </a:p>
          <a:p>
            <a:pPr indent="0" lvl="0" marL="0" rtl="0" algn="l">
              <a:lnSpc>
                <a:spcPct val="90000"/>
              </a:lnSpc>
              <a:spcBef>
                <a:spcPts val="0"/>
              </a:spcBef>
              <a:spcAft>
                <a:spcPts val="0"/>
              </a:spcAft>
              <a:buSzPts val="1500"/>
              <a:buNone/>
            </a:pPr>
            <a:r>
              <a:t/>
            </a:r>
            <a:endParaRPr sz="1500">
              <a:latin typeface="Play"/>
              <a:ea typeface="Play"/>
              <a:cs typeface="Play"/>
              <a:sym typeface="Play"/>
            </a:endParaRPr>
          </a:p>
          <a:p>
            <a:pPr indent="-171450" lvl="0" marL="171450" rtl="0" algn="l">
              <a:lnSpc>
                <a:spcPct val="90000"/>
              </a:lnSpc>
              <a:spcBef>
                <a:spcPts val="0"/>
              </a:spcBef>
              <a:spcAft>
                <a:spcPts val="0"/>
              </a:spcAft>
              <a:buSzPts val="1500"/>
              <a:buChar char="•"/>
            </a:pPr>
            <a:r>
              <a:rPr lang="en-US" sz="1500">
                <a:latin typeface="Play"/>
                <a:ea typeface="Play"/>
                <a:cs typeface="Play"/>
                <a:sym typeface="Play"/>
              </a:rPr>
              <a:t>Wavecrest Management ha operado por más de 40 años en la Ciudad de New York, ha brindado servicios integrales de administración de propiedades con un enfoque en las viviendas asequibles. </a:t>
            </a:r>
            <a:endParaRPr sz="1500"/>
          </a:p>
          <a:p>
            <a:pPr indent="-76200" lvl="0" marL="171450" rtl="0" algn="l">
              <a:lnSpc>
                <a:spcPct val="90000"/>
              </a:lnSpc>
              <a:spcBef>
                <a:spcPts val="0"/>
              </a:spcBef>
              <a:spcAft>
                <a:spcPts val="0"/>
              </a:spcAft>
              <a:buSzPts val="1500"/>
              <a:buNone/>
            </a:pPr>
            <a:r>
              <a:t/>
            </a:r>
            <a:endParaRPr sz="1500">
              <a:latin typeface="Play"/>
              <a:ea typeface="Play"/>
              <a:cs typeface="Play"/>
              <a:sym typeface="Play"/>
            </a:endParaRPr>
          </a:p>
          <a:p>
            <a:pPr indent="-171450" lvl="0" marL="171450" rtl="0" algn="l">
              <a:lnSpc>
                <a:spcPct val="90000"/>
              </a:lnSpc>
              <a:spcBef>
                <a:spcPts val="0"/>
              </a:spcBef>
              <a:spcAft>
                <a:spcPts val="0"/>
              </a:spcAft>
              <a:buSzPts val="1500"/>
              <a:buChar char="•"/>
            </a:pPr>
            <a:r>
              <a:rPr lang="en-US" sz="1500">
                <a:latin typeface="Play"/>
                <a:ea typeface="Play"/>
                <a:cs typeface="Play"/>
                <a:sym typeface="Play"/>
              </a:rPr>
              <a:t>Al anticipar las necesidades de nuestros residentes, mientras que brindamos los recursos, herramientas y apoyo para el éxito, los edificios pueden operar a niveles óptimos, y los residentes ven el valor de vivir ahí. </a:t>
            </a:r>
            <a:endParaRPr/>
          </a:p>
        </p:txBody>
      </p:sp>
      <p:grpSp>
        <p:nvGrpSpPr>
          <p:cNvPr id="323" name="Google Shape;323;g35eec399cb7_0_2842"/>
          <p:cNvGrpSpPr/>
          <p:nvPr/>
        </p:nvGrpSpPr>
        <p:grpSpPr>
          <a:xfrm>
            <a:off x="0" y="1083484"/>
            <a:ext cx="355241" cy="673500"/>
            <a:chOff x="0" y="823811"/>
            <a:chExt cx="355241" cy="673500"/>
          </a:xfrm>
        </p:grpSpPr>
        <p:sp>
          <p:nvSpPr>
            <p:cNvPr id="324" name="Google Shape;324;g35eec399cb7_0_2842"/>
            <p:cNvSpPr/>
            <p:nvPr/>
          </p:nvSpPr>
          <p:spPr>
            <a:xfrm>
              <a:off x="0" y="823811"/>
              <a:ext cx="87300" cy="6735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Play"/>
                <a:ea typeface="Play"/>
                <a:cs typeface="Play"/>
                <a:sym typeface="Play"/>
              </a:endParaRPr>
            </a:p>
          </p:txBody>
        </p:sp>
        <p:sp>
          <p:nvSpPr>
            <p:cNvPr id="325" name="Google Shape;325;g35eec399cb7_0_2842"/>
            <p:cNvSpPr/>
            <p:nvPr/>
          </p:nvSpPr>
          <p:spPr>
            <a:xfrm>
              <a:off x="159341" y="823811"/>
              <a:ext cx="195900" cy="6735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Play"/>
                <a:ea typeface="Play"/>
                <a:cs typeface="Play"/>
                <a:sym typeface="Play"/>
              </a:endParaRPr>
            </a:p>
          </p:txBody>
        </p:sp>
      </p:grpSp>
      <p:sp>
        <p:nvSpPr>
          <p:cNvPr id="326" name="Google Shape;326;g35eec399cb7_0_2842"/>
          <p:cNvSpPr/>
          <p:nvPr/>
        </p:nvSpPr>
        <p:spPr>
          <a:xfrm flipH="1">
            <a:off x="852315" y="1083469"/>
            <a:ext cx="4297800" cy="273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Play"/>
              <a:ea typeface="Play"/>
              <a:cs typeface="Play"/>
              <a:sym typeface="Play"/>
            </a:endParaRPr>
          </a:p>
        </p:txBody>
      </p:sp>
      <p:sp>
        <p:nvSpPr>
          <p:cNvPr id="327" name="Google Shape;327;g35eec399cb7_0_2842"/>
          <p:cNvSpPr/>
          <p:nvPr/>
        </p:nvSpPr>
        <p:spPr>
          <a:xfrm flipH="1">
            <a:off x="11576400" y="0"/>
            <a:ext cx="61560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Play"/>
              <a:ea typeface="Play"/>
              <a:cs typeface="Play"/>
              <a:sym typeface="Play"/>
            </a:endParaRPr>
          </a:p>
        </p:txBody>
      </p:sp>
      <p:sp>
        <p:nvSpPr>
          <p:cNvPr id="328" name="Google Shape;328;g35eec399cb7_0_2842"/>
          <p:cNvSpPr txBox="1"/>
          <p:nvPr/>
        </p:nvSpPr>
        <p:spPr>
          <a:xfrm>
            <a:off x="691643" y="4351496"/>
            <a:ext cx="10085293" cy="1851718"/>
          </a:xfrm>
          <a:prstGeom prst="rect">
            <a:avLst/>
          </a:prstGeom>
          <a:noFill/>
          <a:ln>
            <a:noFill/>
          </a:ln>
        </p:spPr>
        <p:txBody>
          <a:bodyPr anchorCtr="0" anchor="t" bIns="60925" lIns="121900" spcFirstLastPara="1" rIns="121900" wrap="square" tIns="60925">
            <a:spAutoFit/>
          </a:bodyPr>
          <a:lstStyle/>
          <a:p>
            <a:pPr indent="-171450" lvl="0" marL="247650" marR="0" rtl="0" algn="just">
              <a:lnSpc>
                <a:spcPct val="100000"/>
              </a:lnSpc>
              <a:spcBef>
                <a:spcPts val="500"/>
              </a:spcBef>
              <a:spcAft>
                <a:spcPts val="0"/>
              </a:spcAft>
              <a:buClr>
                <a:schemeClr val="dk1"/>
              </a:buClr>
              <a:buSzPts val="1600"/>
              <a:buFont typeface="Arial"/>
              <a:buChar char="•"/>
            </a:pPr>
            <a:r>
              <a:rPr b="0" i="0" lang="en-US" sz="1600" u="none" cap="none" strike="noStrike">
                <a:solidFill>
                  <a:schemeClr val="dk1"/>
                </a:solidFill>
                <a:latin typeface="Play"/>
                <a:ea typeface="Play"/>
                <a:cs typeface="Play"/>
                <a:sym typeface="Play"/>
              </a:rPr>
              <a:t>Creamos viviendas para individuos y familias</a:t>
            </a:r>
            <a:endParaRPr/>
          </a:p>
          <a:p>
            <a:pPr indent="0" lvl="0" marL="76200" marR="0" rtl="0" algn="just">
              <a:lnSpc>
                <a:spcPct val="100000"/>
              </a:lnSpc>
              <a:spcBef>
                <a:spcPts val="500"/>
              </a:spcBef>
              <a:spcAft>
                <a:spcPts val="0"/>
              </a:spcAft>
              <a:buNone/>
            </a:pPr>
            <a:r>
              <a:t/>
            </a:r>
            <a:endParaRPr b="0" i="0" sz="600" u="none" cap="none" strike="noStrike">
              <a:solidFill>
                <a:schemeClr val="dk1"/>
              </a:solidFill>
              <a:latin typeface="Play"/>
              <a:ea typeface="Play"/>
              <a:cs typeface="Play"/>
              <a:sym typeface="Play"/>
            </a:endParaRPr>
          </a:p>
          <a:p>
            <a:pPr indent="-171450" lvl="0" marL="247650" marR="0" rtl="0" algn="just">
              <a:lnSpc>
                <a:spcPct val="100000"/>
              </a:lnSpc>
              <a:spcBef>
                <a:spcPts val="0"/>
              </a:spcBef>
              <a:spcAft>
                <a:spcPts val="0"/>
              </a:spcAft>
              <a:buClr>
                <a:schemeClr val="dk1"/>
              </a:buClr>
              <a:buSzPts val="1600"/>
              <a:buFont typeface="Arial"/>
              <a:buChar char="•"/>
            </a:pPr>
            <a:r>
              <a:rPr b="0" i="0" lang="en-US" sz="1600" u="none" cap="none" strike="noStrike">
                <a:solidFill>
                  <a:schemeClr val="dk1"/>
                </a:solidFill>
                <a:latin typeface="Play"/>
                <a:ea typeface="Play"/>
                <a:cs typeface="Play"/>
                <a:sym typeface="Play"/>
              </a:rPr>
              <a:t>Creamos estabilidad y una vida saludable</a:t>
            </a:r>
            <a:endParaRPr/>
          </a:p>
          <a:p>
            <a:pPr indent="0" lvl="0" marL="76200" marR="0" rtl="0" algn="just">
              <a:lnSpc>
                <a:spcPct val="100000"/>
              </a:lnSpc>
              <a:spcBef>
                <a:spcPts val="0"/>
              </a:spcBef>
              <a:spcAft>
                <a:spcPts val="0"/>
              </a:spcAft>
              <a:buNone/>
            </a:pPr>
            <a:r>
              <a:t/>
            </a:r>
            <a:endParaRPr b="0" i="0" sz="600" u="none" cap="none" strike="noStrike">
              <a:solidFill>
                <a:schemeClr val="dk1"/>
              </a:solidFill>
              <a:latin typeface="Play"/>
              <a:ea typeface="Play"/>
              <a:cs typeface="Play"/>
              <a:sym typeface="Play"/>
            </a:endParaRPr>
          </a:p>
          <a:p>
            <a:pPr indent="-171450" lvl="0" marL="247650" marR="0" rtl="0" algn="just">
              <a:lnSpc>
                <a:spcPct val="100000"/>
              </a:lnSpc>
              <a:spcBef>
                <a:spcPts val="0"/>
              </a:spcBef>
              <a:spcAft>
                <a:spcPts val="0"/>
              </a:spcAft>
              <a:buClr>
                <a:schemeClr val="dk1"/>
              </a:buClr>
              <a:buSzPts val="1600"/>
              <a:buFont typeface="Arial"/>
              <a:buChar char="•"/>
            </a:pPr>
            <a:r>
              <a:rPr b="0" i="0" lang="en-US" sz="1600" u="none" cap="none" strike="noStrike">
                <a:solidFill>
                  <a:schemeClr val="dk1"/>
                </a:solidFill>
                <a:latin typeface="Play"/>
                <a:ea typeface="Play"/>
                <a:cs typeface="Play"/>
                <a:sym typeface="Play"/>
              </a:rPr>
              <a:t>Brindamos programas educativos</a:t>
            </a:r>
            <a:endParaRPr b="0" i="0" sz="1600" u="none" cap="none" strike="noStrike">
              <a:solidFill>
                <a:schemeClr val="dk1"/>
              </a:solidFill>
              <a:latin typeface="Play"/>
              <a:ea typeface="Play"/>
              <a:cs typeface="Play"/>
              <a:sym typeface="Play"/>
            </a:endParaRPr>
          </a:p>
          <a:p>
            <a:pPr indent="0" lvl="0" marL="76200" marR="0" rtl="0" algn="just">
              <a:lnSpc>
                <a:spcPct val="100000"/>
              </a:lnSpc>
              <a:spcBef>
                <a:spcPts val="0"/>
              </a:spcBef>
              <a:spcAft>
                <a:spcPts val="0"/>
              </a:spcAft>
              <a:buNone/>
            </a:pPr>
            <a:r>
              <a:t/>
            </a:r>
            <a:endParaRPr b="0" i="0" sz="600" u="none" cap="none" strike="noStrike">
              <a:solidFill>
                <a:schemeClr val="dk1"/>
              </a:solidFill>
              <a:latin typeface="Play"/>
              <a:ea typeface="Play"/>
              <a:cs typeface="Play"/>
              <a:sym typeface="Play"/>
            </a:endParaRPr>
          </a:p>
          <a:p>
            <a:pPr indent="-171450" lvl="0" marL="247650" marR="0" rtl="0" algn="just">
              <a:lnSpc>
                <a:spcPct val="100000"/>
              </a:lnSpc>
              <a:spcBef>
                <a:spcPts val="0"/>
              </a:spcBef>
              <a:spcAft>
                <a:spcPts val="0"/>
              </a:spcAft>
              <a:buClr>
                <a:schemeClr val="dk1"/>
              </a:buClr>
              <a:buSzPts val="1600"/>
              <a:buFont typeface="Arial"/>
              <a:buChar char="•"/>
            </a:pPr>
            <a:r>
              <a:rPr b="0" i="0" lang="en-US" sz="1600" u="none" cap="none" strike="noStrike">
                <a:solidFill>
                  <a:schemeClr val="dk1"/>
                </a:solidFill>
                <a:latin typeface="Play"/>
                <a:ea typeface="Play"/>
                <a:cs typeface="Play"/>
                <a:sym typeface="Play"/>
              </a:rPr>
              <a:t>Creamos trabajos y oportunidades de equidad de ingresos</a:t>
            </a:r>
            <a:endParaRPr/>
          </a:p>
          <a:p>
            <a:pPr indent="0" lvl="0" marL="76200" marR="0" rtl="0" algn="just">
              <a:lnSpc>
                <a:spcPct val="100000"/>
              </a:lnSpc>
              <a:spcBef>
                <a:spcPts val="0"/>
              </a:spcBef>
              <a:spcAft>
                <a:spcPts val="0"/>
              </a:spcAft>
              <a:buNone/>
            </a:pPr>
            <a:r>
              <a:t/>
            </a:r>
            <a:endParaRPr b="0" i="0" sz="600" u="none" cap="none" strike="noStrike">
              <a:solidFill>
                <a:schemeClr val="dk1"/>
              </a:solidFill>
              <a:latin typeface="Play"/>
              <a:ea typeface="Play"/>
              <a:cs typeface="Play"/>
              <a:sym typeface="Play"/>
            </a:endParaRPr>
          </a:p>
          <a:p>
            <a:pPr indent="-171450" lvl="0" marL="247650" marR="0" rtl="0" algn="just">
              <a:lnSpc>
                <a:spcPct val="100000"/>
              </a:lnSpc>
              <a:spcBef>
                <a:spcPts val="0"/>
              </a:spcBef>
              <a:spcAft>
                <a:spcPts val="0"/>
              </a:spcAft>
              <a:buClr>
                <a:schemeClr val="dk1"/>
              </a:buClr>
              <a:buSzPts val="1600"/>
              <a:buFont typeface="Arial"/>
              <a:buChar char="•"/>
            </a:pPr>
            <a:r>
              <a:rPr b="0" i="0" lang="en-US" sz="1600" u="none" cap="none" strike="noStrike">
                <a:solidFill>
                  <a:schemeClr val="dk1"/>
                </a:solidFill>
                <a:latin typeface="Play"/>
                <a:ea typeface="Play"/>
                <a:cs typeface="Play"/>
                <a:sym typeface="Play"/>
              </a:rPr>
              <a:t>Brindamos servicios sobresalientes y generamos confianza a través de nuestro trabajo</a:t>
            </a:r>
            <a:endParaRPr/>
          </a:p>
        </p:txBody>
      </p:sp>
      <p:sp>
        <p:nvSpPr>
          <p:cNvPr id="329" name="Google Shape;329;g35eec399cb7_0_2842"/>
          <p:cNvSpPr txBox="1"/>
          <p:nvPr/>
        </p:nvSpPr>
        <p:spPr>
          <a:xfrm>
            <a:off x="537882" y="4044548"/>
            <a:ext cx="1110727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800" u="none" cap="none" strike="noStrike">
                <a:solidFill>
                  <a:srgbClr val="44C1A3"/>
                </a:solidFill>
                <a:latin typeface="Play"/>
                <a:ea typeface="Play"/>
                <a:cs typeface="Play"/>
                <a:sym typeface="Play"/>
              </a:rPr>
              <a:t>Pero vamos más allá de las construcciones de ladrillo y concreto para nuestros residentes…</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grpSp>
        <p:nvGrpSpPr>
          <p:cNvPr id="334" name="Google Shape;334;g35eec399cb7_0_3124"/>
          <p:cNvGrpSpPr/>
          <p:nvPr/>
        </p:nvGrpSpPr>
        <p:grpSpPr>
          <a:xfrm>
            <a:off x="0" y="1083484"/>
            <a:ext cx="355241" cy="673500"/>
            <a:chOff x="0" y="823811"/>
            <a:chExt cx="355241" cy="673500"/>
          </a:xfrm>
        </p:grpSpPr>
        <p:sp>
          <p:nvSpPr>
            <p:cNvPr id="335" name="Google Shape;335;g35eec399cb7_0_3124"/>
            <p:cNvSpPr/>
            <p:nvPr/>
          </p:nvSpPr>
          <p:spPr>
            <a:xfrm>
              <a:off x="0" y="823811"/>
              <a:ext cx="87300" cy="6735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36" name="Google Shape;336;g35eec399cb7_0_3124"/>
            <p:cNvSpPr/>
            <p:nvPr/>
          </p:nvSpPr>
          <p:spPr>
            <a:xfrm>
              <a:off x="159341" y="823811"/>
              <a:ext cx="195900" cy="6735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sp>
        <p:nvSpPr>
          <p:cNvPr id="337" name="Google Shape;337;g35eec399cb7_0_3124"/>
          <p:cNvSpPr/>
          <p:nvPr/>
        </p:nvSpPr>
        <p:spPr>
          <a:xfrm flipH="1">
            <a:off x="852315" y="1083469"/>
            <a:ext cx="4297800" cy="273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38" name="Google Shape;338;g35eec399cb7_0_3124"/>
          <p:cNvSpPr/>
          <p:nvPr/>
        </p:nvSpPr>
        <p:spPr>
          <a:xfrm flipH="1">
            <a:off x="11576400" y="0"/>
            <a:ext cx="61560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39" name="Google Shape;339;g35eec399cb7_0_3124"/>
          <p:cNvSpPr txBox="1"/>
          <p:nvPr>
            <p:ph type="title"/>
          </p:nvPr>
        </p:nvSpPr>
        <p:spPr>
          <a:xfrm>
            <a:off x="511655" y="319250"/>
            <a:ext cx="7617919" cy="7347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002060"/>
              </a:buClr>
              <a:buSzPts val="3600"/>
              <a:buFont typeface="Trebuchet MS"/>
              <a:buNone/>
            </a:pPr>
            <a:r>
              <a:rPr lang="en-US" sz="3600"/>
              <a:t>Nuestra Experiencia – En Resumen</a:t>
            </a:r>
            <a:endParaRPr/>
          </a:p>
        </p:txBody>
      </p:sp>
      <p:sp>
        <p:nvSpPr>
          <p:cNvPr id="340" name="Google Shape;340;g35eec399cb7_0_3124"/>
          <p:cNvSpPr txBox="1"/>
          <p:nvPr/>
        </p:nvSpPr>
        <p:spPr>
          <a:xfrm>
            <a:off x="544721" y="1360170"/>
            <a:ext cx="7617918" cy="2906617"/>
          </a:xfrm>
          <a:prstGeom prst="rect">
            <a:avLst/>
          </a:prstGeom>
          <a:noFill/>
          <a:ln>
            <a:noFill/>
          </a:ln>
        </p:spPr>
        <p:txBody>
          <a:bodyPr anchorCtr="0" anchor="t" bIns="30475" lIns="333850" spcFirstLastPara="1" rIns="170675" wrap="square" tIns="30475">
            <a:noAutofit/>
          </a:bodyPr>
          <a:lstStyle/>
          <a:p>
            <a:pPr indent="-285750" lvl="0" marL="285750" marR="0" rtl="0" algn="l">
              <a:lnSpc>
                <a:spcPct val="100000"/>
              </a:lnSpc>
              <a:spcBef>
                <a:spcPts val="0"/>
              </a:spcBef>
              <a:spcAft>
                <a:spcPts val="0"/>
              </a:spcAft>
              <a:buClr>
                <a:schemeClr val="dk1"/>
              </a:buClr>
              <a:buSzPts val="1600"/>
              <a:buFont typeface="Noto Sans Symbols"/>
              <a:buChar char="✔"/>
            </a:pPr>
            <a:r>
              <a:rPr b="0" i="0" lang="en-US" sz="1600" u="none" cap="none" strike="noStrike">
                <a:solidFill>
                  <a:schemeClr val="dk1"/>
                </a:solidFill>
                <a:latin typeface="Play"/>
                <a:ea typeface="Play"/>
                <a:cs typeface="Play"/>
                <a:sym typeface="Play"/>
              </a:rPr>
              <a:t>Con más de</a:t>
            </a:r>
            <a:r>
              <a:rPr b="1" i="0" lang="en-US" sz="1600" u="none" cap="none" strike="noStrike">
                <a:solidFill>
                  <a:srgbClr val="44C1A3"/>
                </a:solidFill>
                <a:latin typeface="Play"/>
                <a:ea typeface="Play"/>
                <a:cs typeface="Play"/>
                <a:sym typeface="Play"/>
              </a:rPr>
              <a:t> 40 años </a:t>
            </a:r>
            <a:r>
              <a:rPr b="0" i="0" lang="en-US" sz="1600" u="none" cap="none" strike="noStrike">
                <a:solidFill>
                  <a:srgbClr val="000000"/>
                </a:solidFill>
                <a:latin typeface="Play"/>
                <a:ea typeface="Play"/>
                <a:cs typeface="Play"/>
                <a:sym typeface="Play"/>
              </a:rPr>
              <a:t>de experiencia con más de </a:t>
            </a:r>
            <a:r>
              <a:rPr b="1" i="0" lang="en-US" sz="1600" u="none" cap="none" strike="noStrike">
                <a:solidFill>
                  <a:srgbClr val="44C1A3"/>
                </a:solidFill>
                <a:latin typeface="Play"/>
                <a:ea typeface="Play"/>
                <a:cs typeface="Play"/>
                <a:sym typeface="Play"/>
              </a:rPr>
              <a:t>30,000 unidades</a:t>
            </a:r>
            <a:r>
              <a:rPr b="0" i="0" lang="en-US" sz="1600" u="none" cap="none" strike="noStrike">
                <a:solidFill>
                  <a:srgbClr val="000000"/>
                </a:solidFill>
                <a:latin typeface="Play"/>
                <a:ea typeface="Play"/>
                <a:cs typeface="Play"/>
                <a:sym typeface="Play"/>
              </a:rPr>
              <a:t> bajo administración a lo largo de los cinco distritos, condados de Nassau y Westchester</a:t>
            </a:r>
            <a:endParaRPr b="0" i="0" sz="1600" u="none" cap="none" strike="noStrike">
              <a:solidFill>
                <a:srgbClr val="000000"/>
              </a:solidFill>
              <a:latin typeface="Play"/>
              <a:ea typeface="Play"/>
              <a:cs typeface="Play"/>
              <a:sym typeface="Play"/>
            </a:endParaRPr>
          </a:p>
          <a:p>
            <a:pPr indent="-215900" lvl="0" marL="285750" marR="0" rtl="0" algn="l">
              <a:lnSpc>
                <a:spcPct val="100000"/>
              </a:lnSpc>
              <a:spcBef>
                <a:spcPts val="0"/>
              </a:spcBef>
              <a:spcAft>
                <a:spcPts val="0"/>
              </a:spcAft>
              <a:buClr>
                <a:schemeClr val="dk1"/>
              </a:buClr>
              <a:buSzPts val="1100"/>
              <a:buFont typeface="Noto Sans Symbols"/>
              <a:buNone/>
            </a:pPr>
            <a:r>
              <a:t/>
            </a:r>
            <a:endParaRPr b="0" i="0" sz="1100" u="none" cap="none" strike="noStrike">
              <a:solidFill>
                <a:schemeClr val="dk1"/>
              </a:solidFill>
              <a:latin typeface="Play"/>
              <a:ea typeface="Play"/>
              <a:cs typeface="Play"/>
              <a:sym typeface="Play"/>
            </a:endParaRPr>
          </a:p>
          <a:p>
            <a:pPr indent="-285750" lvl="0" marL="285750" marR="0" rtl="0" algn="l">
              <a:lnSpc>
                <a:spcPct val="100000"/>
              </a:lnSpc>
              <a:spcBef>
                <a:spcPts val="0"/>
              </a:spcBef>
              <a:spcAft>
                <a:spcPts val="0"/>
              </a:spcAft>
              <a:buClr>
                <a:schemeClr val="dk1"/>
              </a:buClr>
              <a:buSzPts val="1600"/>
              <a:buFont typeface="Noto Sans Symbols"/>
              <a:buChar char="✔"/>
            </a:pPr>
            <a:r>
              <a:rPr b="0" i="0" lang="en-US" sz="1600" u="none" cap="none" strike="noStrike">
                <a:solidFill>
                  <a:schemeClr val="dk1"/>
                </a:solidFill>
                <a:latin typeface="Play"/>
                <a:ea typeface="Play"/>
                <a:cs typeface="Play"/>
                <a:sym typeface="Play"/>
              </a:rPr>
              <a:t>Número de propiedades:</a:t>
            </a:r>
            <a:r>
              <a:rPr b="0" i="0" lang="en-US" sz="1600" u="none" cap="none" strike="noStrike">
                <a:solidFill>
                  <a:schemeClr val="accent3"/>
                </a:solidFill>
                <a:latin typeface="Play"/>
                <a:ea typeface="Play"/>
                <a:cs typeface="Play"/>
                <a:sym typeface="Play"/>
              </a:rPr>
              <a:t> </a:t>
            </a:r>
            <a:r>
              <a:rPr b="1" i="0" lang="en-US" sz="1600" u="none" cap="none" strike="noStrike">
                <a:solidFill>
                  <a:srgbClr val="44C1A3"/>
                </a:solidFill>
                <a:latin typeface="Play"/>
                <a:ea typeface="Play"/>
                <a:cs typeface="Play"/>
                <a:sym typeface="Play"/>
              </a:rPr>
              <a:t>450</a:t>
            </a:r>
            <a:endParaRPr/>
          </a:p>
          <a:p>
            <a:pPr indent="-215900" lvl="0" marL="285750" marR="0" rtl="0" algn="l">
              <a:lnSpc>
                <a:spcPct val="100000"/>
              </a:lnSpc>
              <a:spcBef>
                <a:spcPts val="0"/>
              </a:spcBef>
              <a:spcAft>
                <a:spcPts val="0"/>
              </a:spcAft>
              <a:buClr>
                <a:schemeClr val="dk1"/>
              </a:buClr>
              <a:buSzPts val="1100"/>
              <a:buFont typeface="Noto Sans Symbols"/>
              <a:buNone/>
            </a:pPr>
            <a:r>
              <a:t/>
            </a:r>
            <a:endParaRPr b="1" i="0" sz="1100" u="none" cap="none" strike="noStrike">
              <a:solidFill>
                <a:schemeClr val="accent3"/>
              </a:solidFill>
              <a:latin typeface="Play"/>
              <a:ea typeface="Play"/>
              <a:cs typeface="Play"/>
              <a:sym typeface="Play"/>
            </a:endParaRPr>
          </a:p>
          <a:p>
            <a:pPr indent="-285750" lvl="0" marL="285750" marR="0" rtl="0" algn="l">
              <a:lnSpc>
                <a:spcPct val="100000"/>
              </a:lnSpc>
              <a:spcBef>
                <a:spcPts val="0"/>
              </a:spcBef>
              <a:spcAft>
                <a:spcPts val="0"/>
              </a:spcAft>
              <a:buClr>
                <a:schemeClr val="dk1"/>
              </a:buClr>
              <a:buSzPts val="1600"/>
              <a:buFont typeface="Noto Sans Symbols"/>
              <a:buChar char="✔"/>
            </a:pPr>
            <a:r>
              <a:rPr b="0" i="0" lang="en-US" sz="1600" u="none" cap="none" strike="noStrike">
                <a:solidFill>
                  <a:schemeClr val="dk1"/>
                </a:solidFill>
                <a:latin typeface="Play"/>
                <a:ea typeface="Play"/>
                <a:cs typeface="Play"/>
                <a:sym typeface="Play"/>
              </a:rPr>
              <a:t>Número de residentes servidos: Más de</a:t>
            </a:r>
            <a:r>
              <a:rPr b="1" i="0" lang="en-US" sz="1600" u="none" cap="none" strike="noStrike">
                <a:solidFill>
                  <a:srgbClr val="44C1A3"/>
                </a:solidFill>
                <a:latin typeface="Play"/>
                <a:ea typeface="Play"/>
                <a:cs typeface="Play"/>
                <a:sym typeface="Play"/>
              </a:rPr>
              <a:t> 100,000</a:t>
            </a:r>
            <a:endParaRPr/>
          </a:p>
          <a:p>
            <a:pPr indent="-171450" lvl="0" marL="285750" marR="0" rtl="0" algn="l">
              <a:lnSpc>
                <a:spcPct val="100000"/>
              </a:lnSpc>
              <a:spcBef>
                <a:spcPts val="0"/>
              </a:spcBef>
              <a:spcAft>
                <a:spcPts val="0"/>
              </a:spcAft>
              <a:buClr>
                <a:srgbClr val="000000"/>
              </a:buClr>
              <a:buSzPts val="1800"/>
              <a:buFont typeface="Noto Sans Symbols"/>
              <a:buNone/>
            </a:pPr>
            <a:r>
              <a:t/>
            </a:r>
            <a:endParaRPr b="0" i="0" sz="1100" u="none" cap="none" strike="noStrike">
              <a:solidFill>
                <a:srgbClr val="000000"/>
              </a:solidFill>
              <a:latin typeface="Play"/>
              <a:ea typeface="Play"/>
              <a:cs typeface="Play"/>
              <a:sym typeface="Play"/>
            </a:endParaRPr>
          </a:p>
          <a:p>
            <a:pPr indent="-285750" lvl="0" marL="285750" marR="0" rtl="0" algn="l">
              <a:lnSpc>
                <a:spcPct val="100000"/>
              </a:lnSpc>
              <a:spcBef>
                <a:spcPts val="0"/>
              </a:spcBef>
              <a:spcAft>
                <a:spcPts val="0"/>
              </a:spcAft>
              <a:buClr>
                <a:srgbClr val="000000"/>
              </a:buClr>
              <a:buSzPts val="1800"/>
              <a:buFont typeface="Noto Sans Symbols"/>
              <a:buChar char="✔"/>
            </a:pPr>
            <a:r>
              <a:rPr b="0" i="0" lang="en-US" sz="1600" u="none" cap="none" strike="noStrike">
                <a:solidFill>
                  <a:srgbClr val="000000"/>
                </a:solidFill>
                <a:latin typeface="Play"/>
                <a:ea typeface="Play"/>
                <a:cs typeface="Play"/>
                <a:sym typeface="Play"/>
              </a:rPr>
              <a:t>Supervisa un personal de más de </a:t>
            </a:r>
            <a:r>
              <a:rPr b="1" i="0" lang="en-US" sz="1600" u="none" cap="none" strike="noStrike">
                <a:solidFill>
                  <a:srgbClr val="44C1A3"/>
                </a:solidFill>
                <a:latin typeface="Play"/>
                <a:ea typeface="Play"/>
                <a:cs typeface="Play"/>
                <a:sym typeface="Play"/>
              </a:rPr>
              <a:t>650 personas de mantenimiento</a:t>
            </a:r>
            <a:endParaRPr b="0" i="0" sz="1600" u="none" cap="none" strike="noStrike">
              <a:solidFill>
                <a:srgbClr val="000000"/>
              </a:solidFill>
              <a:latin typeface="Play"/>
              <a:ea typeface="Play"/>
              <a:cs typeface="Play"/>
              <a:sym typeface="Play"/>
            </a:endParaRPr>
          </a:p>
          <a:p>
            <a:pPr indent="-171450" lvl="0" marL="285750" marR="0" rtl="0" algn="l">
              <a:lnSpc>
                <a:spcPct val="100000"/>
              </a:lnSpc>
              <a:spcBef>
                <a:spcPts val="0"/>
              </a:spcBef>
              <a:spcAft>
                <a:spcPts val="0"/>
              </a:spcAft>
              <a:buClr>
                <a:srgbClr val="000000"/>
              </a:buClr>
              <a:buSzPts val="1800"/>
              <a:buFont typeface="Noto Sans Symbols"/>
              <a:buNone/>
            </a:pPr>
            <a:r>
              <a:t/>
            </a:r>
            <a:endParaRPr b="1" i="0" sz="1100" u="none" cap="none" strike="noStrike">
              <a:solidFill>
                <a:srgbClr val="44C1A3"/>
              </a:solidFill>
              <a:latin typeface="Play"/>
              <a:ea typeface="Play"/>
              <a:cs typeface="Play"/>
              <a:sym typeface="Play"/>
            </a:endParaRPr>
          </a:p>
          <a:p>
            <a:pPr indent="-285750" lvl="0" marL="285750" marR="0" rtl="0" algn="l">
              <a:lnSpc>
                <a:spcPct val="100000"/>
              </a:lnSpc>
              <a:spcBef>
                <a:spcPts val="0"/>
              </a:spcBef>
              <a:spcAft>
                <a:spcPts val="0"/>
              </a:spcAft>
              <a:buClr>
                <a:srgbClr val="000000"/>
              </a:buClr>
              <a:buSzPts val="1800"/>
              <a:buFont typeface="Noto Sans Symbols"/>
              <a:buChar char="✔"/>
            </a:pPr>
            <a:r>
              <a:rPr b="0" i="0" lang="en-US" sz="1600" u="none" cap="none" strike="noStrike">
                <a:solidFill>
                  <a:schemeClr val="dk1"/>
                </a:solidFill>
                <a:latin typeface="Play"/>
                <a:ea typeface="Play"/>
                <a:cs typeface="Play"/>
                <a:sym typeface="Play"/>
              </a:rPr>
              <a:t>Más de </a:t>
            </a:r>
            <a:r>
              <a:rPr b="1" i="0" lang="en-US" sz="1600" u="none" cap="none" strike="noStrike">
                <a:solidFill>
                  <a:srgbClr val="44C1A3"/>
                </a:solidFill>
                <a:latin typeface="Play"/>
                <a:ea typeface="Play"/>
                <a:cs typeface="Play"/>
                <a:sym typeface="Play"/>
              </a:rPr>
              <a:t>200 miembros de personal </a:t>
            </a:r>
            <a:r>
              <a:rPr b="0" i="0" lang="en-US" sz="1600" u="none" cap="none" strike="noStrike">
                <a:solidFill>
                  <a:srgbClr val="000000"/>
                </a:solidFill>
                <a:latin typeface="Play"/>
                <a:ea typeface="Play"/>
                <a:cs typeface="Play"/>
                <a:sym typeface="Play"/>
              </a:rPr>
              <a:t>que brindan servicios de administración completos</a:t>
            </a:r>
            <a:endParaRPr/>
          </a:p>
        </p:txBody>
      </p:sp>
      <p:pic>
        <p:nvPicPr>
          <p:cNvPr id="341" name="Google Shape;341;g35eec399cb7_0_3124"/>
          <p:cNvPicPr preferRelativeResize="0"/>
          <p:nvPr/>
        </p:nvPicPr>
        <p:blipFill rotWithShape="1">
          <a:blip r:embed="rId3">
            <a:alphaModFix/>
          </a:blip>
          <a:srcRect b="0" l="61642" r="0" t="0"/>
          <a:stretch/>
        </p:blipFill>
        <p:spPr>
          <a:xfrm>
            <a:off x="8401937" y="2433079"/>
            <a:ext cx="2870917" cy="1991841"/>
          </a:xfrm>
          <a:prstGeom prst="rect">
            <a:avLst/>
          </a:prstGeom>
          <a:noFill/>
          <a:ln cap="flat" cmpd="sng" w="9525">
            <a:solidFill>
              <a:srgbClr val="44C1A3"/>
            </a:solidFill>
            <a:prstDash val="solid"/>
            <a:round/>
            <a:headEnd len="sm" w="sm" type="none"/>
            <a:tailEnd len="sm" w="sm" type="none"/>
          </a:ln>
        </p:spPr>
      </p:pic>
      <p:pic>
        <p:nvPicPr>
          <p:cNvPr id="342" name="Google Shape;342;g35eec399cb7_0_3124"/>
          <p:cNvPicPr preferRelativeResize="0"/>
          <p:nvPr/>
        </p:nvPicPr>
        <p:blipFill rotWithShape="1">
          <a:blip r:embed="rId4">
            <a:alphaModFix/>
          </a:blip>
          <a:srcRect b="0" l="0" r="0" t="0"/>
          <a:stretch/>
        </p:blipFill>
        <p:spPr>
          <a:xfrm>
            <a:off x="8401932" y="4657961"/>
            <a:ext cx="2870922" cy="1913944"/>
          </a:xfrm>
          <a:prstGeom prst="rect">
            <a:avLst/>
          </a:prstGeom>
          <a:noFill/>
          <a:ln cap="flat" cmpd="sng" w="9525">
            <a:solidFill>
              <a:srgbClr val="44C1A3"/>
            </a:solidFill>
            <a:prstDash val="solid"/>
            <a:round/>
            <a:headEnd len="sm" w="sm" type="none"/>
            <a:tailEnd len="sm" w="sm" type="none"/>
          </a:ln>
          <a:effectLst>
            <a:outerShdw blurRad="292100" rotWithShape="0" algn="tl" dir="2700000" dist="139700">
              <a:srgbClr val="333333">
                <a:alpha val="64705"/>
              </a:srgbClr>
            </a:outerShdw>
          </a:effectLst>
        </p:spPr>
      </p:pic>
      <p:pic>
        <p:nvPicPr>
          <p:cNvPr id="343" name="Google Shape;343;g35eec399cb7_0_3124"/>
          <p:cNvPicPr preferRelativeResize="0"/>
          <p:nvPr/>
        </p:nvPicPr>
        <p:blipFill rotWithShape="1">
          <a:blip r:embed="rId5">
            <a:alphaModFix/>
          </a:blip>
          <a:srcRect b="0" l="0" r="0" t="0"/>
          <a:stretch/>
        </p:blipFill>
        <p:spPr>
          <a:xfrm>
            <a:off x="8401932" y="286095"/>
            <a:ext cx="2870922" cy="2044370"/>
          </a:xfrm>
          <a:prstGeom prst="rect">
            <a:avLst/>
          </a:prstGeom>
          <a:noFill/>
          <a:ln cap="flat" cmpd="sng" w="9525">
            <a:solidFill>
              <a:srgbClr val="44C1A3"/>
            </a:solidFill>
            <a:prstDash val="solid"/>
            <a:round/>
            <a:headEnd len="sm" w="sm" type="none"/>
            <a:tailEnd len="sm" w="sm" type="none"/>
          </a:ln>
        </p:spPr>
      </p:pic>
      <p:sp>
        <p:nvSpPr>
          <p:cNvPr id="344" name="Google Shape;344;g35eec399cb7_0_3124"/>
          <p:cNvSpPr txBox="1"/>
          <p:nvPr/>
        </p:nvSpPr>
        <p:spPr>
          <a:xfrm>
            <a:off x="2240807" y="4332923"/>
            <a:ext cx="4081067"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1600" u="none" cap="none" strike="noStrike">
                <a:solidFill>
                  <a:srgbClr val="44C1A3"/>
                </a:solidFill>
                <a:latin typeface="Play"/>
                <a:ea typeface="Play"/>
                <a:cs typeface="Play"/>
                <a:sym typeface="Play"/>
              </a:rPr>
              <a:t>Servicios de Wavecrest Management</a:t>
            </a:r>
            <a:endParaRPr/>
          </a:p>
        </p:txBody>
      </p:sp>
      <p:sp>
        <p:nvSpPr>
          <p:cNvPr id="345" name="Google Shape;345;g35eec399cb7_0_3124"/>
          <p:cNvSpPr txBox="1"/>
          <p:nvPr/>
        </p:nvSpPr>
        <p:spPr>
          <a:xfrm>
            <a:off x="544721" y="4669776"/>
            <a:ext cx="3736620" cy="1908184"/>
          </a:xfrm>
          <a:prstGeom prst="rect">
            <a:avLst/>
          </a:prstGeom>
          <a:noFill/>
          <a:ln>
            <a:noFill/>
          </a:ln>
        </p:spPr>
        <p:txBody>
          <a:bodyPr anchorCtr="0" anchor="t" bIns="91425" lIns="91425" spcFirstLastPara="1" rIns="91425" wrap="square" tIns="91425">
            <a:spAutoFit/>
          </a:bodyPr>
          <a:lstStyle/>
          <a:p>
            <a:pPr indent="-355600" lvl="0" marL="457200" marR="0" rtl="0" algn="l">
              <a:lnSpc>
                <a:spcPct val="100000"/>
              </a:lnSpc>
              <a:spcBef>
                <a:spcPts val="0"/>
              </a:spcBef>
              <a:spcAft>
                <a:spcPts val="0"/>
              </a:spcAft>
              <a:buClr>
                <a:schemeClr val="dk1"/>
              </a:buClr>
              <a:buSzPts val="2000"/>
              <a:buFont typeface="Noto Sans Symbols"/>
              <a:buChar char="▪"/>
            </a:pPr>
            <a:r>
              <a:rPr b="0" i="0" lang="en-US" sz="1600" u="none" cap="none" strike="noStrike">
                <a:solidFill>
                  <a:schemeClr val="dk1"/>
                </a:solidFill>
                <a:latin typeface="Play"/>
                <a:ea typeface="Play"/>
                <a:cs typeface="Play"/>
                <a:sym typeface="Play"/>
              </a:rPr>
              <a:t>Administración de Propiedades</a:t>
            </a:r>
            <a:endParaRPr/>
          </a:p>
          <a:p>
            <a:pPr indent="-406400" lvl="1" marL="990600" marR="0" rtl="0" algn="l">
              <a:lnSpc>
                <a:spcPct val="100000"/>
              </a:lnSpc>
              <a:spcBef>
                <a:spcPts val="0"/>
              </a:spcBef>
              <a:spcAft>
                <a:spcPts val="0"/>
              </a:spcAft>
              <a:buClr>
                <a:srgbClr val="000000"/>
              </a:buClr>
              <a:buSzPts val="2000"/>
              <a:buFont typeface="Noto Sans Symbols"/>
              <a:buChar char="✔"/>
            </a:pPr>
            <a:r>
              <a:rPr b="0" i="0" lang="en-US" sz="1600" u="none" cap="none" strike="noStrike">
                <a:solidFill>
                  <a:schemeClr val="dk1"/>
                </a:solidFill>
                <a:latin typeface="Play"/>
                <a:ea typeface="Play"/>
                <a:cs typeface="Play"/>
                <a:sym typeface="Play"/>
              </a:rPr>
              <a:t>Contabilidad</a:t>
            </a:r>
            <a:endParaRPr/>
          </a:p>
          <a:p>
            <a:pPr indent="-406400" lvl="1" marL="990600" marR="0" rtl="0" algn="l">
              <a:lnSpc>
                <a:spcPct val="100000"/>
              </a:lnSpc>
              <a:spcBef>
                <a:spcPts val="0"/>
              </a:spcBef>
              <a:spcAft>
                <a:spcPts val="0"/>
              </a:spcAft>
              <a:buClr>
                <a:srgbClr val="000000"/>
              </a:buClr>
              <a:buSzPts val="2000"/>
              <a:buFont typeface="Noto Sans Symbols"/>
              <a:buChar char="✔"/>
            </a:pPr>
            <a:r>
              <a:rPr b="0" i="0" lang="en-US" sz="1600" u="none" cap="none" strike="noStrike">
                <a:solidFill>
                  <a:schemeClr val="dk1"/>
                </a:solidFill>
                <a:latin typeface="Play"/>
                <a:ea typeface="Play"/>
                <a:cs typeface="Play"/>
                <a:sym typeface="Play"/>
              </a:rPr>
              <a:t>Legal</a:t>
            </a:r>
            <a:endParaRPr/>
          </a:p>
          <a:p>
            <a:pPr indent="-406400" lvl="1" marL="990600" marR="0" rtl="0" algn="l">
              <a:lnSpc>
                <a:spcPct val="100000"/>
              </a:lnSpc>
              <a:spcBef>
                <a:spcPts val="0"/>
              </a:spcBef>
              <a:spcAft>
                <a:spcPts val="0"/>
              </a:spcAft>
              <a:buClr>
                <a:srgbClr val="000000"/>
              </a:buClr>
              <a:buSzPts val="2000"/>
              <a:buFont typeface="Noto Sans Symbols"/>
              <a:buChar char="✔"/>
            </a:pPr>
            <a:r>
              <a:rPr b="0" i="0" lang="en-US" sz="1600" u="none" cap="none" strike="noStrike">
                <a:solidFill>
                  <a:schemeClr val="dk1"/>
                </a:solidFill>
                <a:latin typeface="Play"/>
                <a:ea typeface="Play"/>
                <a:cs typeface="Play"/>
                <a:sym typeface="Play"/>
              </a:rPr>
              <a:t>Cumplimiento</a:t>
            </a:r>
            <a:endParaRPr/>
          </a:p>
          <a:p>
            <a:pPr indent="-406400" lvl="1" marL="990600" marR="0" rtl="0" algn="l">
              <a:lnSpc>
                <a:spcPct val="100000"/>
              </a:lnSpc>
              <a:spcBef>
                <a:spcPts val="0"/>
              </a:spcBef>
              <a:spcAft>
                <a:spcPts val="0"/>
              </a:spcAft>
              <a:buClr>
                <a:srgbClr val="000000"/>
              </a:buClr>
              <a:buSzPts val="2000"/>
              <a:buFont typeface="Noto Sans Symbols"/>
              <a:buChar char="✔"/>
            </a:pPr>
            <a:r>
              <a:rPr b="0" i="0" lang="en-US" sz="1600" u="none" cap="none" strike="noStrike">
                <a:solidFill>
                  <a:schemeClr val="dk1"/>
                </a:solidFill>
                <a:latin typeface="Play"/>
                <a:ea typeface="Play"/>
                <a:cs typeface="Play"/>
                <a:sym typeface="Play"/>
              </a:rPr>
              <a:t>Reparaciones</a:t>
            </a:r>
            <a:endParaRPr/>
          </a:p>
          <a:p>
            <a:pPr indent="-406400" lvl="1" marL="990600" marR="0" rtl="0" algn="l">
              <a:lnSpc>
                <a:spcPct val="100000"/>
              </a:lnSpc>
              <a:spcBef>
                <a:spcPts val="0"/>
              </a:spcBef>
              <a:spcAft>
                <a:spcPts val="0"/>
              </a:spcAft>
              <a:buClr>
                <a:srgbClr val="000000"/>
              </a:buClr>
              <a:buSzPts val="2000"/>
              <a:buFont typeface="Noto Sans Symbols"/>
              <a:buChar char="✔"/>
            </a:pPr>
            <a:r>
              <a:rPr b="0" i="0" lang="en-US" sz="1600" u="none" cap="none" strike="noStrike">
                <a:solidFill>
                  <a:schemeClr val="dk1"/>
                </a:solidFill>
                <a:latin typeface="Play"/>
                <a:ea typeface="Play"/>
                <a:cs typeface="Play"/>
                <a:sym typeface="Play"/>
              </a:rPr>
              <a:t>Seguros</a:t>
            </a:r>
            <a:endParaRPr/>
          </a:p>
          <a:p>
            <a:pPr indent="-406400" lvl="1" marL="990600" marR="0" rtl="0" algn="l">
              <a:lnSpc>
                <a:spcPct val="100000"/>
              </a:lnSpc>
              <a:spcBef>
                <a:spcPts val="0"/>
              </a:spcBef>
              <a:spcAft>
                <a:spcPts val="0"/>
              </a:spcAft>
              <a:buClr>
                <a:srgbClr val="000000"/>
              </a:buClr>
              <a:buSzPts val="2000"/>
              <a:buFont typeface="Noto Sans Symbols"/>
              <a:buChar char="✔"/>
            </a:pPr>
            <a:r>
              <a:rPr b="0" i="0" lang="en-US" sz="1600" u="none" cap="none" strike="noStrike">
                <a:solidFill>
                  <a:schemeClr val="dk1"/>
                </a:solidFill>
                <a:latin typeface="Play"/>
                <a:ea typeface="Play"/>
                <a:cs typeface="Play"/>
                <a:sym typeface="Play"/>
              </a:rPr>
              <a:t>Solicitudes</a:t>
            </a:r>
            <a:endParaRPr b="0" i="0" sz="1600" u="none" cap="none" strike="noStrike">
              <a:solidFill>
                <a:schemeClr val="dk1"/>
              </a:solidFill>
              <a:latin typeface="Play"/>
              <a:ea typeface="Play"/>
              <a:cs typeface="Play"/>
              <a:sym typeface="Play"/>
            </a:endParaRPr>
          </a:p>
        </p:txBody>
      </p:sp>
      <p:sp>
        <p:nvSpPr>
          <p:cNvPr id="346" name="Google Shape;346;g35eec399cb7_0_3124"/>
          <p:cNvSpPr txBox="1"/>
          <p:nvPr/>
        </p:nvSpPr>
        <p:spPr>
          <a:xfrm>
            <a:off x="4132729" y="4735998"/>
            <a:ext cx="3863789" cy="1723549"/>
          </a:xfrm>
          <a:prstGeom prst="rect">
            <a:avLst/>
          </a:prstGeom>
          <a:noFill/>
          <a:ln>
            <a:noFill/>
          </a:ln>
        </p:spPr>
        <p:txBody>
          <a:bodyPr anchorCtr="0" anchor="t" bIns="45700" lIns="91425" spcFirstLastPara="1" rIns="91425" wrap="square" tIns="45700">
            <a:spAutoFit/>
          </a:bodyPr>
          <a:lstStyle/>
          <a:p>
            <a:pPr indent="-368300" lvl="0" marL="381000" marR="0" rtl="0" algn="l">
              <a:lnSpc>
                <a:spcPct val="100000"/>
              </a:lnSpc>
              <a:spcBef>
                <a:spcPts val="0"/>
              </a:spcBef>
              <a:spcAft>
                <a:spcPts val="0"/>
              </a:spcAft>
              <a:buClr>
                <a:srgbClr val="000000"/>
              </a:buClr>
              <a:buSzPts val="2000"/>
              <a:buFont typeface="Noto Sans Symbols"/>
              <a:buChar char="▪"/>
            </a:pPr>
            <a:r>
              <a:rPr b="0" i="0" lang="en-US" sz="1600" u="none" cap="none" strike="noStrike">
                <a:solidFill>
                  <a:schemeClr val="dk1"/>
                </a:solidFill>
                <a:latin typeface="Play"/>
                <a:ea typeface="Play"/>
                <a:cs typeface="Play"/>
                <a:sym typeface="Play"/>
              </a:rPr>
              <a:t>Desarrollo</a:t>
            </a:r>
            <a:endParaRPr/>
          </a:p>
          <a:p>
            <a:pPr indent="0" lvl="0" marL="12700" marR="0" rtl="0" algn="l">
              <a:lnSpc>
                <a:spcPct val="100000"/>
              </a:lnSpc>
              <a:spcBef>
                <a:spcPts val="0"/>
              </a:spcBef>
              <a:spcAft>
                <a:spcPts val="0"/>
              </a:spcAft>
              <a:buNone/>
            </a:pPr>
            <a:r>
              <a:t/>
            </a:r>
            <a:endParaRPr b="0" i="0" sz="1000" u="none" cap="none" strike="noStrike">
              <a:solidFill>
                <a:schemeClr val="dk1"/>
              </a:solidFill>
              <a:latin typeface="Play"/>
              <a:ea typeface="Play"/>
              <a:cs typeface="Play"/>
              <a:sym typeface="Play"/>
            </a:endParaRPr>
          </a:p>
          <a:p>
            <a:pPr indent="-368300" lvl="0" marL="381000" marR="0" rtl="0" algn="l">
              <a:lnSpc>
                <a:spcPct val="100000"/>
              </a:lnSpc>
              <a:spcBef>
                <a:spcPts val="0"/>
              </a:spcBef>
              <a:spcAft>
                <a:spcPts val="0"/>
              </a:spcAft>
              <a:buClr>
                <a:srgbClr val="000000"/>
              </a:buClr>
              <a:buSzPts val="2000"/>
              <a:buFont typeface="Noto Sans Symbols"/>
              <a:buChar char="▪"/>
            </a:pPr>
            <a:r>
              <a:rPr b="0" i="0" lang="en-US" sz="1600" u="none" cap="none" strike="noStrike">
                <a:solidFill>
                  <a:schemeClr val="dk1"/>
                </a:solidFill>
                <a:latin typeface="Play"/>
                <a:ea typeface="Play"/>
                <a:cs typeface="Play"/>
                <a:sym typeface="Play"/>
              </a:rPr>
              <a:t>Servicios de créditos fiscales/HUD y Sección 8: </a:t>
            </a:r>
            <a:endParaRPr/>
          </a:p>
          <a:p>
            <a:pPr indent="-285750" lvl="1" marL="869950" marR="0" rtl="0" algn="l">
              <a:lnSpc>
                <a:spcPct val="100000"/>
              </a:lnSpc>
              <a:spcBef>
                <a:spcPts val="0"/>
              </a:spcBef>
              <a:spcAft>
                <a:spcPts val="0"/>
              </a:spcAft>
              <a:buClr>
                <a:srgbClr val="000000"/>
              </a:buClr>
              <a:buSzPts val="2000"/>
              <a:buFont typeface="Noto Sans Symbols"/>
              <a:buChar char="✔"/>
            </a:pPr>
            <a:r>
              <a:rPr b="0" i="0" lang="en-US" sz="1600" u="none" cap="none" strike="noStrike">
                <a:solidFill>
                  <a:schemeClr val="dk1"/>
                </a:solidFill>
                <a:latin typeface="Play"/>
                <a:ea typeface="Play"/>
                <a:cs typeface="Play"/>
                <a:sym typeface="Play"/>
              </a:rPr>
              <a:t>Arrendamiento</a:t>
            </a:r>
            <a:endParaRPr/>
          </a:p>
          <a:p>
            <a:pPr indent="-285750" lvl="1" marL="869950" marR="0" rtl="0" algn="l">
              <a:lnSpc>
                <a:spcPct val="100000"/>
              </a:lnSpc>
              <a:spcBef>
                <a:spcPts val="0"/>
              </a:spcBef>
              <a:spcAft>
                <a:spcPts val="0"/>
              </a:spcAft>
              <a:buClr>
                <a:srgbClr val="000000"/>
              </a:buClr>
              <a:buSzPts val="2000"/>
              <a:buFont typeface="Noto Sans Symbols"/>
              <a:buChar char="✔"/>
            </a:pPr>
            <a:r>
              <a:rPr b="0" i="0" lang="en-US" sz="1600" u="none" cap="none" strike="noStrike">
                <a:solidFill>
                  <a:schemeClr val="dk1"/>
                </a:solidFill>
                <a:latin typeface="Play"/>
                <a:ea typeface="Play"/>
                <a:cs typeface="Play"/>
                <a:sym typeface="Play"/>
              </a:rPr>
              <a:t>Cumplimiento</a:t>
            </a:r>
            <a:endParaRPr/>
          </a:p>
          <a:p>
            <a:pPr indent="-285750" lvl="1" marL="869950" marR="0" rtl="0" algn="l">
              <a:lnSpc>
                <a:spcPct val="100000"/>
              </a:lnSpc>
              <a:spcBef>
                <a:spcPts val="0"/>
              </a:spcBef>
              <a:spcAft>
                <a:spcPts val="0"/>
              </a:spcAft>
              <a:buClr>
                <a:srgbClr val="000000"/>
              </a:buClr>
              <a:buSzPts val="2000"/>
              <a:buFont typeface="Noto Sans Symbols"/>
              <a:buChar char="✔"/>
            </a:pPr>
            <a:r>
              <a:rPr b="0" i="0" lang="en-US" sz="1600" u="none" cap="none" strike="noStrike">
                <a:solidFill>
                  <a:schemeClr val="dk1"/>
                </a:solidFill>
                <a:latin typeface="Play"/>
                <a:ea typeface="Play"/>
                <a:cs typeface="Play"/>
                <a:sym typeface="Play"/>
              </a:rPr>
              <a:t>Solicitudes</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50" name="Shape 350"/>
        <p:cNvGrpSpPr/>
        <p:nvPr/>
      </p:nvGrpSpPr>
      <p:grpSpPr>
        <a:xfrm>
          <a:off x="0" y="0"/>
          <a:ext cx="0" cy="0"/>
          <a:chOff x="0" y="0"/>
          <a:chExt cx="0" cy="0"/>
        </a:xfrm>
      </p:grpSpPr>
      <p:grpSp>
        <p:nvGrpSpPr>
          <p:cNvPr id="351" name="Google Shape;351;g35f3ef4cd23_0_21"/>
          <p:cNvGrpSpPr/>
          <p:nvPr/>
        </p:nvGrpSpPr>
        <p:grpSpPr>
          <a:xfrm>
            <a:off x="0" y="1083484"/>
            <a:ext cx="355241" cy="673500"/>
            <a:chOff x="0" y="823811"/>
            <a:chExt cx="355241" cy="673500"/>
          </a:xfrm>
        </p:grpSpPr>
        <p:sp>
          <p:nvSpPr>
            <p:cNvPr id="352" name="Google Shape;352;g35f3ef4cd23_0_21"/>
            <p:cNvSpPr/>
            <p:nvPr/>
          </p:nvSpPr>
          <p:spPr>
            <a:xfrm>
              <a:off x="0" y="823811"/>
              <a:ext cx="87300" cy="6735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53" name="Google Shape;353;g35f3ef4cd23_0_21"/>
            <p:cNvSpPr/>
            <p:nvPr/>
          </p:nvSpPr>
          <p:spPr>
            <a:xfrm>
              <a:off x="159341" y="823811"/>
              <a:ext cx="195900" cy="6735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sp>
        <p:nvSpPr>
          <p:cNvPr id="354" name="Google Shape;354;g35f3ef4cd23_0_21"/>
          <p:cNvSpPr/>
          <p:nvPr/>
        </p:nvSpPr>
        <p:spPr>
          <a:xfrm flipH="1">
            <a:off x="852315" y="1083469"/>
            <a:ext cx="4297800" cy="273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55" name="Google Shape;355;g35f3ef4cd23_0_21"/>
          <p:cNvSpPr/>
          <p:nvPr/>
        </p:nvSpPr>
        <p:spPr>
          <a:xfrm flipH="1">
            <a:off x="11576400" y="0"/>
            <a:ext cx="61560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56" name="Google Shape;356;g35f3ef4cd23_0_21"/>
          <p:cNvSpPr txBox="1"/>
          <p:nvPr/>
        </p:nvSpPr>
        <p:spPr>
          <a:xfrm>
            <a:off x="852313" y="319250"/>
            <a:ext cx="7190940" cy="7347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2060"/>
              </a:buClr>
              <a:buSzPts val="3600"/>
              <a:buFont typeface="Trebuchet MS"/>
              <a:buNone/>
            </a:pPr>
            <a:r>
              <a:rPr b="0" i="0" lang="en-US" sz="4000" u="none" cap="none" strike="noStrike">
                <a:solidFill>
                  <a:schemeClr val="dk1"/>
                </a:solidFill>
                <a:latin typeface="Play"/>
                <a:ea typeface="Play"/>
                <a:cs typeface="Play"/>
                <a:sym typeface="Play"/>
              </a:rPr>
              <a:t>Nuestra Experiencia con PACT</a:t>
            </a:r>
            <a:endParaRPr/>
          </a:p>
        </p:txBody>
      </p:sp>
      <p:graphicFrame>
        <p:nvGraphicFramePr>
          <p:cNvPr id="357" name="Google Shape;357;g35f3ef4cd23_0_21"/>
          <p:cNvGraphicFramePr/>
          <p:nvPr/>
        </p:nvGraphicFramePr>
        <p:xfrm>
          <a:off x="826133" y="2562963"/>
          <a:ext cx="3000000" cy="3000000"/>
        </p:xfrm>
        <a:graphic>
          <a:graphicData uri="http://schemas.openxmlformats.org/drawingml/2006/table">
            <a:tbl>
              <a:tblPr bandRow="1" firstRow="1">
                <a:noFill/>
                <a:tableStyleId>{69AA3CF0-CF2B-4DDF-AE1A-228A95D51C98}</a:tableStyleId>
              </a:tblPr>
              <a:tblGrid>
                <a:gridCol w="5040400"/>
                <a:gridCol w="2121000"/>
              </a:tblGrid>
              <a:tr h="370850">
                <a:tc>
                  <a:txBody>
                    <a:bodyPr/>
                    <a:lstStyle/>
                    <a:p>
                      <a:pPr indent="0" lvl="0" marL="0" marR="0" rtl="0" algn="ctr">
                        <a:lnSpc>
                          <a:spcPct val="100000"/>
                        </a:lnSpc>
                        <a:spcBef>
                          <a:spcPts val="0"/>
                        </a:spcBef>
                        <a:spcAft>
                          <a:spcPts val="0"/>
                        </a:spcAft>
                        <a:buNone/>
                      </a:pPr>
                      <a:r>
                        <a:rPr lang="en-US" sz="1600" u="none" cap="none" strike="noStrike">
                          <a:latin typeface="Play"/>
                          <a:ea typeface="Play"/>
                          <a:cs typeface="Play"/>
                          <a:sym typeface="Play"/>
                        </a:rPr>
                        <a:t>Ubicación del Proyecto</a:t>
                      </a:r>
                      <a:endParaRPr/>
                    </a:p>
                  </a:txBody>
                  <a:tcPr marT="45725" marB="45725" marR="91450" marL="91450"/>
                </a:tc>
                <a:tc>
                  <a:txBody>
                    <a:bodyPr/>
                    <a:lstStyle/>
                    <a:p>
                      <a:pPr indent="0" lvl="0" marL="0" marR="0" rtl="0" algn="ctr">
                        <a:lnSpc>
                          <a:spcPct val="100000"/>
                        </a:lnSpc>
                        <a:spcBef>
                          <a:spcPts val="0"/>
                        </a:spcBef>
                        <a:spcAft>
                          <a:spcPts val="0"/>
                        </a:spcAft>
                        <a:buNone/>
                      </a:pPr>
                      <a:r>
                        <a:rPr lang="en-US" sz="1600" u="none" cap="none" strike="noStrike">
                          <a:latin typeface="Play"/>
                          <a:ea typeface="Play"/>
                          <a:cs typeface="Play"/>
                          <a:sym typeface="Play"/>
                        </a:rPr>
                        <a:t>Número de Unid.</a:t>
                      </a:r>
                      <a:endParaRPr/>
                    </a:p>
                  </a:txBody>
                  <a:tcPr marT="45725" marB="45725" marR="91450" marL="91450"/>
                </a:tc>
              </a:tr>
              <a:tr h="370850">
                <a:tc>
                  <a:txBody>
                    <a:bodyPr/>
                    <a:lstStyle/>
                    <a:p>
                      <a:pPr indent="0" lvl="0" marL="0" marR="0" rtl="0" algn="ctr">
                        <a:lnSpc>
                          <a:spcPct val="100000"/>
                        </a:lnSpc>
                        <a:spcBef>
                          <a:spcPts val="0"/>
                        </a:spcBef>
                        <a:spcAft>
                          <a:spcPts val="0"/>
                        </a:spcAft>
                        <a:buNone/>
                      </a:pPr>
                      <a:r>
                        <a:rPr lang="en-US" sz="1600" u="none" cap="none" strike="noStrike">
                          <a:latin typeface="Play"/>
                          <a:ea typeface="Play"/>
                          <a:cs typeface="Play"/>
                          <a:sym typeface="Play"/>
                        </a:rPr>
                        <a:t>Ocean Bay Bayside – Far Rockaway, Queens</a:t>
                      </a:r>
                      <a:endParaRPr/>
                    </a:p>
                  </a:txBody>
                  <a:tcPr marT="45725" marB="45725" marR="91450" marL="91450"/>
                </a:tc>
                <a:tc>
                  <a:txBody>
                    <a:bodyPr/>
                    <a:lstStyle/>
                    <a:p>
                      <a:pPr indent="0" lvl="0" marL="0" marR="0" rtl="0" algn="ctr">
                        <a:lnSpc>
                          <a:spcPct val="100000"/>
                        </a:lnSpc>
                        <a:spcBef>
                          <a:spcPts val="0"/>
                        </a:spcBef>
                        <a:spcAft>
                          <a:spcPts val="0"/>
                        </a:spcAft>
                        <a:buNone/>
                      </a:pPr>
                      <a:r>
                        <a:rPr lang="en-US" sz="1600" u="none" cap="none" strike="noStrike">
                          <a:latin typeface="Play"/>
                          <a:ea typeface="Play"/>
                          <a:cs typeface="Play"/>
                          <a:sym typeface="Play"/>
                        </a:rPr>
                        <a:t>1,395</a:t>
                      </a:r>
                      <a:endParaRPr/>
                    </a:p>
                  </a:txBody>
                  <a:tcPr marT="45725" marB="45725" marR="91450" marL="91450"/>
                </a:tc>
              </a:tr>
              <a:tr h="370850">
                <a:tc>
                  <a:txBody>
                    <a:bodyPr/>
                    <a:lstStyle/>
                    <a:p>
                      <a:pPr indent="0" lvl="0" marL="0" marR="0" rtl="0" algn="ctr">
                        <a:lnSpc>
                          <a:spcPct val="100000"/>
                        </a:lnSpc>
                        <a:spcBef>
                          <a:spcPts val="0"/>
                        </a:spcBef>
                        <a:spcAft>
                          <a:spcPts val="0"/>
                        </a:spcAft>
                        <a:buNone/>
                      </a:pPr>
                      <a:r>
                        <a:rPr lang="en-US" sz="1600" u="none" cap="none" strike="noStrike">
                          <a:latin typeface="Play"/>
                          <a:ea typeface="Play"/>
                          <a:cs typeface="Play"/>
                          <a:sym typeface="Play"/>
                        </a:rPr>
                        <a:t>Betances Houses – Mott Haven, Bronx</a:t>
                      </a:r>
                      <a:endParaRPr/>
                    </a:p>
                  </a:txBody>
                  <a:tcPr marT="45725" marB="45725" marR="91450" marL="91450"/>
                </a:tc>
                <a:tc>
                  <a:txBody>
                    <a:bodyPr/>
                    <a:lstStyle/>
                    <a:p>
                      <a:pPr indent="0" lvl="0" marL="0" marR="0" rtl="0" algn="ctr">
                        <a:lnSpc>
                          <a:spcPct val="100000"/>
                        </a:lnSpc>
                        <a:spcBef>
                          <a:spcPts val="0"/>
                        </a:spcBef>
                        <a:spcAft>
                          <a:spcPts val="0"/>
                        </a:spcAft>
                        <a:buNone/>
                      </a:pPr>
                      <a:r>
                        <a:rPr lang="en-US" sz="1600" u="none" cap="none" strike="noStrike">
                          <a:latin typeface="Play"/>
                          <a:ea typeface="Play"/>
                          <a:cs typeface="Play"/>
                          <a:sym typeface="Play"/>
                        </a:rPr>
                        <a:t>1,088</a:t>
                      </a:r>
                      <a:endParaRPr/>
                    </a:p>
                  </a:txBody>
                  <a:tcPr marT="45725" marB="45725" marR="91450" marL="91450"/>
                </a:tc>
              </a:tr>
              <a:tr h="370850">
                <a:tc>
                  <a:txBody>
                    <a:bodyPr/>
                    <a:lstStyle/>
                    <a:p>
                      <a:pPr indent="0" lvl="0" marL="0" marR="0" rtl="0" algn="ctr">
                        <a:lnSpc>
                          <a:spcPct val="100000"/>
                        </a:lnSpc>
                        <a:spcBef>
                          <a:spcPts val="0"/>
                        </a:spcBef>
                        <a:spcAft>
                          <a:spcPts val="0"/>
                        </a:spcAft>
                        <a:buNone/>
                      </a:pPr>
                      <a:r>
                        <a:rPr lang="en-US" sz="1600" u="none" cap="none" strike="noStrike">
                          <a:latin typeface="Play"/>
                          <a:ea typeface="Play"/>
                          <a:cs typeface="Play"/>
                          <a:sym typeface="Play"/>
                        </a:rPr>
                        <a:t>Williamsburg Houses – Williamsburg, Brooklyn </a:t>
                      </a:r>
                      <a:endParaRPr/>
                    </a:p>
                  </a:txBody>
                  <a:tcPr marT="45725" marB="45725" marR="91450" marL="91450"/>
                </a:tc>
                <a:tc>
                  <a:txBody>
                    <a:bodyPr/>
                    <a:lstStyle/>
                    <a:p>
                      <a:pPr indent="0" lvl="0" marL="0" marR="0" rtl="0" algn="ctr">
                        <a:lnSpc>
                          <a:spcPct val="100000"/>
                        </a:lnSpc>
                        <a:spcBef>
                          <a:spcPts val="0"/>
                        </a:spcBef>
                        <a:spcAft>
                          <a:spcPts val="0"/>
                        </a:spcAft>
                        <a:buNone/>
                      </a:pPr>
                      <a:r>
                        <a:rPr lang="en-US" sz="1600" u="none" cap="none" strike="noStrike">
                          <a:latin typeface="Play"/>
                          <a:ea typeface="Play"/>
                          <a:cs typeface="Play"/>
                          <a:sym typeface="Play"/>
                        </a:rPr>
                        <a:t>1,620</a:t>
                      </a:r>
                      <a:endParaRPr/>
                    </a:p>
                  </a:txBody>
                  <a:tcPr marT="45725" marB="45725" marR="91450" marL="91450"/>
                </a:tc>
              </a:tr>
              <a:tr h="370850">
                <a:tc>
                  <a:txBody>
                    <a:bodyPr/>
                    <a:lstStyle/>
                    <a:p>
                      <a:pPr indent="0" lvl="0" marL="0" marR="0" rtl="0" algn="ctr">
                        <a:lnSpc>
                          <a:spcPct val="100000"/>
                        </a:lnSpc>
                        <a:spcBef>
                          <a:spcPts val="0"/>
                        </a:spcBef>
                        <a:spcAft>
                          <a:spcPts val="0"/>
                        </a:spcAft>
                        <a:buNone/>
                      </a:pPr>
                      <a:r>
                        <a:rPr lang="en-US" sz="1600" u="none" cap="none" strike="noStrike">
                          <a:latin typeface="Play"/>
                          <a:ea typeface="Play"/>
                          <a:cs typeface="Play"/>
                          <a:sym typeface="Play"/>
                        </a:rPr>
                        <a:t>Eastchester Gardens – Pelham Gardens, Bronx </a:t>
                      </a:r>
                      <a:endParaRPr/>
                    </a:p>
                  </a:txBody>
                  <a:tcPr marT="45725" marB="45725" marR="91450" marL="91450"/>
                </a:tc>
                <a:tc>
                  <a:txBody>
                    <a:bodyPr/>
                    <a:lstStyle/>
                    <a:p>
                      <a:pPr indent="0" lvl="0" marL="0" marR="0" rtl="0" algn="ctr">
                        <a:lnSpc>
                          <a:spcPct val="100000"/>
                        </a:lnSpc>
                        <a:spcBef>
                          <a:spcPts val="0"/>
                        </a:spcBef>
                        <a:spcAft>
                          <a:spcPts val="0"/>
                        </a:spcAft>
                        <a:buNone/>
                      </a:pPr>
                      <a:r>
                        <a:rPr lang="en-US" sz="1600" u="none" cap="none" strike="noStrike">
                          <a:latin typeface="Play"/>
                          <a:ea typeface="Play"/>
                          <a:cs typeface="Play"/>
                          <a:sym typeface="Play"/>
                        </a:rPr>
                        <a:t>1,850</a:t>
                      </a:r>
                      <a:endParaRPr/>
                    </a:p>
                  </a:txBody>
                  <a:tcPr marT="45725" marB="45725" marR="91450" marL="91450"/>
                </a:tc>
              </a:tr>
              <a:tr h="370850">
                <a:tc>
                  <a:txBody>
                    <a:bodyPr/>
                    <a:lstStyle/>
                    <a:p>
                      <a:pPr indent="0" lvl="0" marL="0" marR="0" rtl="0" algn="ctr">
                        <a:lnSpc>
                          <a:spcPct val="100000"/>
                        </a:lnSpc>
                        <a:spcBef>
                          <a:spcPts val="0"/>
                        </a:spcBef>
                        <a:spcAft>
                          <a:spcPts val="0"/>
                        </a:spcAft>
                        <a:buNone/>
                      </a:pPr>
                      <a:r>
                        <a:rPr lang="en-US" sz="1600" u="none" cap="none" strike="noStrike">
                          <a:latin typeface="Play"/>
                          <a:ea typeface="Play"/>
                          <a:cs typeface="Play"/>
                          <a:sym typeface="Play"/>
                        </a:rPr>
                        <a:t>Boston Secor, Boston Road Plaza, Middletown Plaza (BBM) – Northeast Bronx</a:t>
                      </a:r>
                      <a:endParaRPr/>
                    </a:p>
                  </a:txBody>
                  <a:tcPr marT="45725" marB="45725" marR="91450" marL="91450"/>
                </a:tc>
                <a:tc>
                  <a:txBody>
                    <a:bodyPr/>
                    <a:lstStyle/>
                    <a:p>
                      <a:pPr indent="0" lvl="0" marL="0" marR="0" rtl="0" algn="ctr">
                        <a:lnSpc>
                          <a:spcPct val="100000"/>
                        </a:lnSpc>
                        <a:spcBef>
                          <a:spcPts val="0"/>
                        </a:spcBef>
                        <a:spcAft>
                          <a:spcPts val="0"/>
                        </a:spcAft>
                        <a:buNone/>
                      </a:pPr>
                      <a:r>
                        <a:rPr lang="en-US" sz="1600" u="none" cap="none" strike="noStrike">
                          <a:latin typeface="Play"/>
                          <a:ea typeface="Play"/>
                          <a:cs typeface="Play"/>
                          <a:sym typeface="Play"/>
                        </a:rPr>
                        <a:t>1,600</a:t>
                      </a:r>
                      <a:endParaRPr/>
                    </a:p>
                  </a:txBody>
                  <a:tcPr marT="45725" marB="45725" marR="91450" marL="91450"/>
                </a:tc>
              </a:tr>
              <a:tr h="370850">
                <a:tc>
                  <a:txBody>
                    <a:bodyPr/>
                    <a:lstStyle/>
                    <a:p>
                      <a:pPr indent="0" lvl="0" marL="0" marR="0" rtl="0" algn="ctr">
                        <a:lnSpc>
                          <a:spcPct val="100000"/>
                        </a:lnSpc>
                        <a:spcBef>
                          <a:spcPts val="0"/>
                        </a:spcBef>
                        <a:spcAft>
                          <a:spcPts val="0"/>
                        </a:spcAft>
                        <a:buNone/>
                      </a:pPr>
                      <a:r>
                        <a:rPr lang="en-US" sz="1600" u="none" cap="none" strike="noStrike">
                          <a:latin typeface="Play"/>
                          <a:ea typeface="Play"/>
                          <a:cs typeface="Play"/>
                          <a:sym typeface="Play"/>
                        </a:rPr>
                        <a:t>Bushwick Hope Gardens</a:t>
                      </a:r>
                      <a:endParaRPr/>
                    </a:p>
                  </a:txBody>
                  <a:tcPr marT="45725" marB="45725" marR="91450" marL="91450"/>
                </a:tc>
                <a:tc>
                  <a:txBody>
                    <a:bodyPr/>
                    <a:lstStyle/>
                    <a:p>
                      <a:pPr indent="0" lvl="0" marL="0" marR="0" rtl="0" algn="ctr">
                        <a:lnSpc>
                          <a:spcPct val="100000"/>
                        </a:lnSpc>
                        <a:spcBef>
                          <a:spcPts val="0"/>
                        </a:spcBef>
                        <a:spcAft>
                          <a:spcPts val="0"/>
                        </a:spcAft>
                        <a:buNone/>
                      </a:pPr>
                      <a:r>
                        <a:rPr lang="en-US" sz="1600" u="none" cap="none" strike="noStrike">
                          <a:latin typeface="Play"/>
                          <a:ea typeface="Play"/>
                          <a:cs typeface="Play"/>
                          <a:sym typeface="Play"/>
                        </a:rPr>
                        <a:t>1,321</a:t>
                      </a:r>
                      <a:endParaRPr/>
                    </a:p>
                  </a:txBody>
                  <a:tcPr marT="45725" marB="45725" marR="91450" marL="91450"/>
                </a:tc>
              </a:tr>
              <a:tr h="370850">
                <a:tc>
                  <a:txBody>
                    <a:bodyPr/>
                    <a:lstStyle/>
                    <a:p>
                      <a:pPr indent="0" lvl="0" marL="0" marR="0" rtl="0" algn="ctr">
                        <a:lnSpc>
                          <a:spcPct val="100000"/>
                        </a:lnSpc>
                        <a:spcBef>
                          <a:spcPts val="0"/>
                        </a:spcBef>
                        <a:spcAft>
                          <a:spcPts val="0"/>
                        </a:spcAft>
                        <a:buNone/>
                      </a:pPr>
                      <a:r>
                        <a:rPr lang="en-US" sz="1600" u="none" cap="none" strike="noStrike">
                          <a:latin typeface="Play"/>
                          <a:ea typeface="Play"/>
                          <a:cs typeface="Play"/>
                          <a:sym typeface="Play"/>
                        </a:rPr>
                        <a:t>PACT Renaissance Collaborative – Manhattan Bundle</a:t>
                      </a:r>
                      <a:endParaRPr/>
                    </a:p>
                  </a:txBody>
                  <a:tcPr marT="45725" marB="45725" marR="91450" marL="91450"/>
                </a:tc>
                <a:tc>
                  <a:txBody>
                    <a:bodyPr/>
                    <a:lstStyle/>
                    <a:p>
                      <a:pPr indent="0" lvl="0" marL="0" marR="0" rtl="0" algn="ctr">
                        <a:lnSpc>
                          <a:spcPct val="100000"/>
                        </a:lnSpc>
                        <a:spcBef>
                          <a:spcPts val="0"/>
                        </a:spcBef>
                        <a:spcAft>
                          <a:spcPts val="0"/>
                        </a:spcAft>
                        <a:buNone/>
                      </a:pPr>
                      <a:r>
                        <a:rPr lang="en-US" sz="1600" u="none" cap="none" strike="noStrike">
                          <a:latin typeface="Play"/>
                          <a:ea typeface="Play"/>
                          <a:cs typeface="Play"/>
                          <a:sym typeface="Play"/>
                        </a:rPr>
                        <a:t>1,718</a:t>
                      </a:r>
                      <a:endParaRPr/>
                    </a:p>
                  </a:txBody>
                  <a:tcPr marT="45725" marB="45725" marR="91450" marL="91450"/>
                </a:tc>
              </a:tr>
            </a:tbl>
          </a:graphicData>
        </a:graphic>
      </p:graphicFrame>
      <p:sp>
        <p:nvSpPr>
          <p:cNvPr id="358" name="Google Shape;358;g35f3ef4cd23_0_21"/>
          <p:cNvSpPr txBox="1"/>
          <p:nvPr/>
        </p:nvSpPr>
        <p:spPr>
          <a:xfrm>
            <a:off x="765013" y="1370576"/>
            <a:ext cx="7324326" cy="1077218"/>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1600"/>
              <a:buFont typeface="Noto Sans Symbols"/>
              <a:buChar char="✔"/>
            </a:pPr>
            <a:r>
              <a:rPr b="0" i="0" lang="en-US" sz="1600" u="none" cap="none" strike="noStrike">
                <a:solidFill>
                  <a:srgbClr val="000000"/>
                </a:solidFill>
                <a:latin typeface="Play"/>
                <a:ea typeface="Play"/>
                <a:cs typeface="Play"/>
                <a:sym typeface="Play"/>
              </a:rPr>
              <a:t>Una de las compañías de administración de propiedad experimentadas en PACT</a:t>
            </a:r>
            <a:endParaRPr/>
          </a:p>
          <a:p>
            <a:pPr indent="0" lvl="0" marL="0" marR="0" rtl="0" algn="l">
              <a:lnSpc>
                <a:spcPct val="100000"/>
              </a:lnSpc>
              <a:spcBef>
                <a:spcPts val="0"/>
              </a:spcBef>
              <a:spcAft>
                <a:spcPts val="0"/>
              </a:spcAft>
              <a:buNone/>
            </a:pPr>
            <a:r>
              <a:t/>
            </a:r>
            <a:endParaRPr b="0" i="0" sz="1600" u="none" cap="none" strike="noStrike">
              <a:solidFill>
                <a:srgbClr val="000000"/>
              </a:solidFill>
              <a:latin typeface="Play"/>
              <a:ea typeface="Play"/>
              <a:cs typeface="Play"/>
              <a:sym typeface="Play"/>
            </a:endParaRPr>
          </a:p>
          <a:p>
            <a:pPr indent="-285750" lvl="0" marL="285750" marR="0" rtl="0" algn="l">
              <a:lnSpc>
                <a:spcPct val="100000"/>
              </a:lnSpc>
              <a:spcBef>
                <a:spcPts val="0"/>
              </a:spcBef>
              <a:spcAft>
                <a:spcPts val="0"/>
              </a:spcAft>
              <a:buClr>
                <a:srgbClr val="000000"/>
              </a:buClr>
              <a:buSzPts val="1600"/>
              <a:buFont typeface="Noto Sans Symbols"/>
              <a:buChar char="✔"/>
            </a:pPr>
            <a:r>
              <a:rPr b="0" i="0" lang="en-US" sz="1600" u="none" cap="none" strike="noStrike">
                <a:solidFill>
                  <a:srgbClr val="000000"/>
                </a:solidFill>
                <a:latin typeface="Play"/>
                <a:ea typeface="Play"/>
                <a:cs typeface="Play"/>
                <a:sym typeface="Play"/>
              </a:rPr>
              <a:t>Aproximadamente 10,000 Unidades de la Sección 8 Basados en el Proyecto</a:t>
            </a:r>
            <a:endParaRPr/>
          </a:p>
        </p:txBody>
      </p:sp>
      <p:pic>
        <p:nvPicPr>
          <p:cNvPr id="359" name="Google Shape;359;g35f3ef4cd23_0_21"/>
          <p:cNvPicPr preferRelativeResize="0"/>
          <p:nvPr/>
        </p:nvPicPr>
        <p:blipFill rotWithShape="1">
          <a:blip r:embed="rId3">
            <a:alphaModFix/>
          </a:blip>
          <a:srcRect b="0" l="0" r="0" t="0"/>
          <a:stretch/>
        </p:blipFill>
        <p:spPr>
          <a:xfrm>
            <a:off x="8365909" y="2397078"/>
            <a:ext cx="2973778" cy="1991081"/>
          </a:xfrm>
          <a:prstGeom prst="rect">
            <a:avLst/>
          </a:prstGeom>
          <a:noFill/>
          <a:ln cap="flat" cmpd="sng" w="9525">
            <a:solidFill>
              <a:srgbClr val="44C1A3"/>
            </a:solidFill>
            <a:prstDash val="solid"/>
            <a:round/>
            <a:headEnd len="sm" w="sm" type="none"/>
            <a:tailEnd len="sm" w="sm" type="none"/>
          </a:ln>
        </p:spPr>
      </p:pic>
      <p:pic>
        <p:nvPicPr>
          <p:cNvPr id="360" name="Google Shape;360;g35f3ef4cd23_0_21"/>
          <p:cNvPicPr preferRelativeResize="0"/>
          <p:nvPr/>
        </p:nvPicPr>
        <p:blipFill rotWithShape="1">
          <a:blip r:embed="rId4">
            <a:alphaModFix/>
          </a:blip>
          <a:srcRect b="0" l="0" r="0" t="0"/>
          <a:stretch/>
        </p:blipFill>
        <p:spPr>
          <a:xfrm>
            <a:off x="8371256" y="4711989"/>
            <a:ext cx="2968431" cy="1805792"/>
          </a:xfrm>
          <a:prstGeom prst="rect">
            <a:avLst/>
          </a:prstGeom>
          <a:noFill/>
          <a:ln cap="flat" cmpd="sng" w="9525">
            <a:solidFill>
              <a:srgbClr val="44C1A3"/>
            </a:solidFill>
            <a:prstDash val="solid"/>
            <a:round/>
            <a:headEnd len="sm" w="sm" type="none"/>
            <a:tailEnd len="sm" w="sm" type="none"/>
          </a:ln>
        </p:spPr>
      </p:pic>
      <p:pic>
        <p:nvPicPr>
          <p:cNvPr id="361" name="Google Shape;361;g35f3ef4cd23_0_21"/>
          <p:cNvPicPr preferRelativeResize="0"/>
          <p:nvPr/>
        </p:nvPicPr>
        <p:blipFill rotWithShape="1">
          <a:blip r:embed="rId5">
            <a:alphaModFix/>
          </a:blip>
          <a:srcRect b="0" l="0" r="0" t="0"/>
          <a:stretch/>
        </p:blipFill>
        <p:spPr>
          <a:xfrm>
            <a:off x="8326054" y="589814"/>
            <a:ext cx="3013631" cy="1529416"/>
          </a:xfrm>
          <a:prstGeom prst="rect">
            <a:avLst/>
          </a:prstGeom>
          <a:noFill/>
          <a:ln cap="flat" cmpd="sng" w="9525">
            <a:solidFill>
              <a:srgbClr val="44C1A3"/>
            </a:solidFill>
            <a:prstDash val="solid"/>
            <a:round/>
            <a:headEnd len="sm" w="sm" type="none"/>
            <a:tailEnd len="sm" w="sm" type="none"/>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sp>
        <p:nvSpPr>
          <p:cNvPr id="366" name="Google Shape;366;p42"/>
          <p:cNvSpPr/>
          <p:nvPr/>
        </p:nvSpPr>
        <p:spPr>
          <a:xfrm>
            <a:off x="-25" y="2273700"/>
            <a:ext cx="12192025" cy="2310600"/>
          </a:xfrm>
          <a:prstGeom prst="rect">
            <a:avLst/>
          </a:prstGeom>
          <a:solidFill>
            <a:srgbClr val="44C1A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67" name="Google Shape;367;p42"/>
          <p:cNvSpPr txBox="1"/>
          <p:nvPr/>
        </p:nvSpPr>
        <p:spPr>
          <a:xfrm>
            <a:off x="0" y="2505685"/>
            <a:ext cx="12192025" cy="1846629"/>
          </a:xfrm>
          <a:prstGeom prst="rect">
            <a:avLst/>
          </a:prstGeom>
          <a:noFill/>
          <a:ln>
            <a:noFill/>
          </a:ln>
        </p:spPr>
        <p:txBody>
          <a:bodyPr anchorCtr="0" anchor="t" bIns="91425" lIns="91425" spcFirstLastPara="1" rIns="91425" wrap="square" tIns="91425">
            <a:spAutoFit/>
          </a:bodyPr>
          <a:lstStyle/>
          <a:p>
            <a:pPr indent="0" lvl="0" marL="0" marR="0" rtl="0" algn="ctr">
              <a:lnSpc>
                <a:spcPct val="90000"/>
              </a:lnSpc>
              <a:spcBef>
                <a:spcPts val="0"/>
              </a:spcBef>
              <a:spcAft>
                <a:spcPts val="0"/>
              </a:spcAft>
              <a:buClr>
                <a:srgbClr val="000000"/>
              </a:buClr>
              <a:buSzPts val="6000"/>
              <a:buFont typeface="Arial"/>
              <a:buNone/>
            </a:pPr>
            <a:r>
              <a:rPr b="1" i="0" lang="en-US" sz="6000" u="none" cap="none" strike="noStrike">
                <a:solidFill>
                  <a:schemeClr val="lt1"/>
                </a:solidFill>
                <a:latin typeface="Play"/>
                <a:ea typeface="Play"/>
                <a:cs typeface="Play"/>
                <a:sym typeface="Play"/>
              </a:rPr>
              <a:t>EL EQUIPO DE </a:t>
            </a:r>
            <a:endParaRPr/>
          </a:p>
          <a:p>
            <a:pPr indent="0" lvl="0" marL="0" marR="0" rtl="0" algn="ctr">
              <a:lnSpc>
                <a:spcPct val="90000"/>
              </a:lnSpc>
              <a:spcBef>
                <a:spcPts val="0"/>
              </a:spcBef>
              <a:spcAft>
                <a:spcPts val="0"/>
              </a:spcAft>
              <a:buClr>
                <a:srgbClr val="000000"/>
              </a:buClr>
              <a:buSzPts val="6000"/>
              <a:buFont typeface="Arial"/>
              <a:buNone/>
            </a:pPr>
            <a:r>
              <a:rPr b="1" i="0" lang="en-US" sz="6000" u="none" cap="none" strike="noStrike">
                <a:solidFill>
                  <a:schemeClr val="lt1"/>
                </a:solidFill>
                <a:latin typeface="Play"/>
                <a:ea typeface="Play"/>
                <a:cs typeface="Play"/>
                <a:sym typeface="Play"/>
              </a:rPr>
              <a:t>PRESERVATION LOGISTICS</a:t>
            </a:r>
            <a:endParaRPr b="1" i="0" sz="6000" u="none" cap="none" strike="noStrike">
              <a:solidFill>
                <a:schemeClr val="lt1"/>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71" name="Shape 371"/>
        <p:cNvGrpSpPr/>
        <p:nvPr/>
      </p:nvGrpSpPr>
      <p:grpSpPr>
        <a:xfrm>
          <a:off x="0" y="0"/>
          <a:ext cx="0" cy="0"/>
          <a:chOff x="0" y="0"/>
          <a:chExt cx="0" cy="0"/>
        </a:xfrm>
      </p:grpSpPr>
      <p:grpSp>
        <p:nvGrpSpPr>
          <p:cNvPr id="372" name="Google Shape;372;p2"/>
          <p:cNvGrpSpPr/>
          <p:nvPr/>
        </p:nvGrpSpPr>
        <p:grpSpPr>
          <a:xfrm>
            <a:off x="852313" y="1378352"/>
            <a:ext cx="9445358" cy="3794698"/>
            <a:chOff x="0" y="2656"/>
            <a:chExt cx="10515600" cy="4347231"/>
          </a:xfrm>
        </p:grpSpPr>
        <p:sp>
          <p:nvSpPr>
            <p:cNvPr id="373" name="Google Shape;373;p2"/>
            <p:cNvSpPr/>
            <p:nvPr/>
          </p:nvSpPr>
          <p:spPr>
            <a:xfrm>
              <a:off x="0" y="2656"/>
              <a:ext cx="10515600" cy="1242066"/>
            </a:xfrm>
            <a:prstGeom prst="roundRect">
              <a:avLst>
                <a:gd fmla="val 10000" name="adj"/>
              </a:avLst>
            </a:pr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Play"/>
                <a:ea typeface="Play"/>
                <a:cs typeface="Play"/>
                <a:sym typeface="Play"/>
              </a:endParaRPr>
            </a:p>
          </p:txBody>
        </p:sp>
        <p:sp>
          <p:nvSpPr>
            <p:cNvPr id="374" name="Google Shape;374;p2"/>
            <p:cNvSpPr/>
            <p:nvPr/>
          </p:nvSpPr>
          <p:spPr>
            <a:xfrm>
              <a:off x="375725" y="282120"/>
              <a:ext cx="683136" cy="683136"/>
            </a:xfrm>
            <a:prstGeom prst="rect">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Play"/>
                <a:ea typeface="Play"/>
                <a:cs typeface="Play"/>
                <a:sym typeface="Play"/>
              </a:endParaRPr>
            </a:p>
          </p:txBody>
        </p:sp>
        <p:sp>
          <p:nvSpPr>
            <p:cNvPr id="375" name="Google Shape;375;p2"/>
            <p:cNvSpPr/>
            <p:nvPr/>
          </p:nvSpPr>
          <p:spPr>
            <a:xfrm>
              <a:off x="1434586" y="2656"/>
              <a:ext cx="9079611" cy="1242066"/>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Play"/>
                <a:ea typeface="Play"/>
                <a:cs typeface="Play"/>
                <a:sym typeface="Play"/>
              </a:endParaRPr>
            </a:p>
          </p:txBody>
        </p:sp>
        <p:sp>
          <p:nvSpPr>
            <p:cNvPr id="376" name="Google Shape;376;p2"/>
            <p:cNvSpPr txBox="1"/>
            <p:nvPr/>
          </p:nvSpPr>
          <p:spPr>
            <a:xfrm>
              <a:off x="1434586" y="2656"/>
              <a:ext cx="9079611" cy="1242066"/>
            </a:xfrm>
            <a:prstGeom prst="rect">
              <a:avLst/>
            </a:prstGeom>
            <a:noFill/>
            <a:ln>
              <a:noFill/>
            </a:ln>
          </p:spPr>
          <p:txBody>
            <a:bodyPr anchorCtr="0" anchor="ctr" bIns="131450" lIns="131450" spcFirstLastPara="1" rIns="131450" wrap="square" tIns="131450">
              <a:noAutofit/>
            </a:bodyPr>
            <a:lstStyle/>
            <a:p>
              <a:pPr indent="0" lvl="0" marL="0" marR="0" rtl="0" algn="l">
                <a:lnSpc>
                  <a:spcPct val="100000"/>
                </a:lnSpc>
                <a:spcBef>
                  <a:spcPts val="0"/>
                </a:spcBef>
                <a:spcAft>
                  <a:spcPts val="0"/>
                </a:spcAft>
                <a:buClr>
                  <a:schemeClr val="dk1"/>
                </a:buClr>
                <a:buSzPts val="2100"/>
                <a:buFont typeface="Arial"/>
                <a:buNone/>
              </a:pPr>
              <a:r>
                <a:rPr b="0" i="0" lang="en-US" sz="2100" u="none" cap="none" strike="noStrike">
                  <a:solidFill>
                    <a:schemeClr val="dk1"/>
                  </a:solidFill>
                  <a:latin typeface="Play"/>
                  <a:ea typeface="Play"/>
                  <a:cs typeface="Play"/>
                  <a:sym typeface="Play"/>
                </a:rPr>
                <a:t>Preservation Logistics ha estado realizando servicios de comunicación y reubicación de residentes</a:t>
              </a:r>
              <a:endParaRPr b="0" i="0" sz="1400" u="none" cap="none" strike="noStrike">
                <a:solidFill>
                  <a:srgbClr val="000000"/>
                </a:solidFill>
                <a:latin typeface="Play"/>
                <a:ea typeface="Play"/>
                <a:cs typeface="Play"/>
                <a:sym typeface="Play"/>
              </a:endParaRPr>
            </a:p>
          </p:txBody>
        </p:sp>
        <p:sp>
          <p:nvSpPr>
            <p:cNvPr id="377" name="Google Shape;377;p2"/>
            <p:cNvSpPr/>
            <p:nvPr/>
          </p:nvSpPr>
          <p:spPr>
            <a:xfrm>
              <a:off x="0" y="1555238"/>
              <a:ext cx="10515600" cy="1242066"/>
            </a:xfrm>
            <a:prstGeom prst="roundRect">
              <a:avLst>
                <a:gd fmla="val 10000" name="adj"/>
              </a:avLst>
            </a:pr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Play"/>
                <a:ea typeface="Play"/>
                <a:cs typeface="Play"/>
                <a:sym typeface="Play"/>
              </a:endParaRPr>
            </a:p>
          </p:txBody>
        </p:sp>
        <p:sp>
          <p:nvSpPr>
            <p:cNvPr id="378" name="Google Shape;378;p2"/>
            <p:cNvSpPr/>
            <p:nvPr/>
          </p:nvSpPr>
          <p:spPr>
            <a:xfrm>
              <a:off x="375725" y="1834703"/>
              <a:ext cx="683136" cy="683136"/>
            </a:xfrm>
            <a:prstGeom prst="rect">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Play"/>
                <a:ea typeface="Play"/>
                <a:cs typeface="Play"/>
                <a:sym typeface="Play"/>
              </a:endParaRPr>
            </a:p>
          </p:txBody>
        </p:sp>
        <p:sp>
          <p:nvSpPr>
            <p:cNvPr id="379" name="Google Shape;379;p2"/>
            <p:cNvSpPr/>
            <p:nvPr/>
          </p:nvSpPr>
          <p:spPr>
            <a:xfrm>
              <a:off x="1434586" y="1555238"/>
              <a:ext cx="9079611" cy="1242066"/>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Play"/>
                <a:ea typeface="Play"/>
                <a:cs typeface="Play"/>
                <a:sym typeface="Play"/>
              </a:endParaRPr>
            </a:p>
          </p:txBody>
        </p:sp>
        <p:sp>
          <p:nvSpPr>
            <p:cNvPr id="380" name="Google Shape;380;p2"/>
            <p:cNvSpPr txBox="1"/>
            <p:nvPr/>
          </p:nvSpPr>
          <p:spPr>
            <a:xfrm>
              <a:off x="1434586" y="1555238"/>
              <a:ext cx="9079611" cy="1242066"/>
            </a:xfrm>
            <a:prstGeom prst="rect">
              <a:avLst/>
            </a:prstGeom>
            <a:noFill/>
            <a:ln>
              <a:noFill/>
            </a:ln>
          </p:spPr>
          <p:txBody>
            <a:bodyPr anchorCtr="0" anchor="ctr" bIns="131450" lIns="131450" spcFirstLastPara="1" rIns="131450" wrap="square" tIns="131450">
              <a:noAutofit/>
            </a:bodyPr>
            <a:lstStyle/>
            <a:p>
              <a:pPr indent="0" lvl="0" marL="0" marR="0" rtl="0" algn="l">
                <a:lnSpc>
                  <a:spcPct val="100000"/>
                </a:lnSpc>
                <a:spcBef>
                  <a:spcPts val="0"/>
                </a:spcBef>
                <a:spcAft>
                  <a:spcPts val="0"/>
                </a:spcAft>
                <a:buClr>
                  <a:schemeClr val="dk1"/>
                </a:buClr>
                <a:buSzPts val="2100"/>
                <a:buFont typeface="Arial"/>
                <a:buNone/>
              </a:pPr>
              <a:r>
                <a:rPr b="0" i="0" lang="en-US" sz="2100" u="none" cap="none" strike="noStrike">
                  <a:solidFill>
                    <a:schemeClr val="dk1"/>
                  </a:solidFill>
                  <a:latin typeface="Play"/>
                  <a:ea typeface="Play"/>
                  <a:cs typeface="Play"/>
                  <a:sym typeface="Play"/>
                </a:rPr>
                <a:t>Nuestros Coordinadores de Residentes están dedicados en asegurar la participación activa, comodidad y seguridad de los residentes durante la construcción/reubicación</a:t>
              </a:r>
              <a:endParaRPr b="0" i="0" sz="1400" u="none" cap="none" strike="noStrike">
                <a:solidFill>
                  <a:srgbClr val="000000"/>
                </a:solidFill>
                <a:latin typeface="Play"/>
                <a:ea typeface="Play"/>
                <a:cs typeface="Play"/>
                <a:sym typeface="Play"/>
              </a:endParaRPr>
            </a:p>
          </p:txBody>
        </p:sp>
        <p:sp>
          <p:nvSpPr>
            <p:cNvPr id="381" name="Google Shape;381;p2"/>
            <p:cNvSpPr/>
            <p:nvPr/>
          </p:nvSpPr>
          <p:spPr>
            <a:xfrm>
              <a:off x="0" y="3107821"/>
              <a:ext cx="10515600" cy="1242000"/>
            </a:xfrm>
            <a:prstGeom prst="roundRect">
              <a:avLst>
                <a:gd fmla="val 10000" name="adj"/>
              </a:avLst>
            </a:pr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Play"/>
                <a:ea typeface="Play"/>
                <a:cs typeface="Play"/>
                <a:sym typeface="Play"/>
              </a:endParaRPr>
            </a:p>
          </p:txBody>
        </p:sp>
        <p:sp>
          <p:nvSpPr>
            <p:cNvPr id="382" name="Google Shape;382;p2"/>
            <p:cNvSpPr/>
            <p:nvPr/>
          </p:nvSpPr>
          <p:spPr>
            <a:xfrm>
              <a:off x="375725" y="3387286"/>
              <a:ext cx="683136" cy="683136"/>
            </a:xfrm>
            <a:prstGeom prst="rect">
              <a:avLst/>
            </a:prstGeom>
            <a:blipFill rotWithShape="1">
              <a:blip r:embed="rId5">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Play"/>
                <a:ea typeface="Play"/>
                <a:cs typeface="Play"/>
                <a:sym typeface="Play"/>
              </a:endParaRPr>
            </a:p>
          </p:txBody>
        </p:sp>
        <p:sp>
          <p:nvSpPr>
            <p:cNvPr id="383" name="Google Shape;383;p2"/>
            <p:cNvSpPr/>
            <p:nvPr/>
          </p:nvSpPr>
          <p:spPr>
            <a:xfrm>
              <a:off x="1434586" y="3107821"/>
              <a:ext cx="4732020" cy="1242066"/>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Play"/>
                <a:ea typeface="Play"/>
                <a:cs typeface="Play"/>
                <a:sym typeface="Play"/>
              </a:endParaRPr>
            </a:p>
          </p:txBody>
        </p:sp>
        <p:sp>
          <p:nvSpPr>
            <p:cNvPr id="384" name="Google Shape;384;p2"/>
            <p:cNvSpPr txBox="1"/>
            <p:nvPr/>
          </p:nvSpPr>
          <p:spPr>
            <a:xfrm>
              <a:off x="1434586" y="3107821"/>
              <a:ext cx="4732020" cy="1242066"/>
            </a:xfrm>
            <a:prstGeom prst="rect">
              <a:avLst/>
            </a:prstGeom>
            <a:noFill/>
            <a:ln>
              <a:noFill/>
            </a:ln>
          </p:spPr>
          <p:txBody>
            <a:bodyPr anchorCtr="0" anchor="ctr" bIns="131450" lIns="131450" spcFirstLastPara="1" rIns="131450" wrap="square" tIns="131450">
              <a:noAutofit/>
            </a:bodyPr>
            <a:lstStyle/>
            <a:p>
              <a:pPr indent="0" lvl="0" marL="0" marR="0" rtl="0" algn="l">
                <a:lnSpc>
                  <a:spcPct val="100000"/>
                </a:lnSpc>
                <a:spcBef>
                  <a:spcPts val="0"/>
                </a:spcBef>
                <a:spcAft>
                  <a:spcPts val="0"/>
                </a:spcAft>
                <a:buClr>
                  <a:schemeClr val="dk1"/>
                </a:buClr>
                <a:buSzPts val="2100"/>
                <a:buFont typeface="Arial"/>
                <a:buNone/>
              </a:pPr>
              <a:r>
                <a:rPr b="0" i="0" lang="en-US" sz="2100" u="none" cap="none" strike="noStrike">
                  <a:solidFill>
                    <a:schemeClr val="dk1"/>
                  </a:solidFill>
                  <a:latin typeface="Play"/>
                  <a:ea typeface="Play"/>
                  <a:cs typeface="Play"/>
                  <a:sym typeface="Play"/>
                </a:rPr>
                <a:t>Experiencia con NYCHA PACT</a:t>
              </a:r>
              <a:endParaRPr b="0" i="0" sz="1400" u="none" cap="none" strike="noStrike">
                <a:solidFill>
                  <a:srgbClr val="000000"/>
                </a:solidFill>
                <a:latin typeface="Play"/>
                <a:ea typeface="Play"/>
                <a:cs typeface="Play"/>
                <a:sym typeface="Play"/>
              </a:endParaRPr>
            </a:p>
          </p:txBody>
        </p:sp>
        <p:sp>
          <p:nvSpPr>
            <p:cNvPr id="385" name="Google Shape;385;p2"/>
            <p:cNvSpPr/>
            <p:nvPr/>
          </p:nvSpPr>
          <p:spPr>
            <a:xfrm>
              <a:off x="6166606" y="3107821"/>
              <a:ext cx="4347591" cy="1242066"/>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Play"/>
                <a:ea typeface="Play"/>
                <a:cs typeface="Play"/>
                <a:sym typeface="Play"/>
              </a:endParaRPr>
            </a:p>
          </p:txBody>
        </p:sp>
        <p:sp>
          <p:nvSpPr>
            <p:cNvPr id="386" name="Google Shape;386;p2"/>
            <p:cNvSpPr txBox="1"/>
            <p:nvPr/>
          </p:nvSpPr>
          <p:spPr>
            <a:xfrm>
              <a:off x="6166606" y="3107821"/>
              <a:ext cx="4347591" cy="1242066"/>
            </a:xfrm>
            <a:prstGeom prst="rect">
              <a:avLst/>
            </a:prstGeom>
            <a:noFill/>
            <a:ln>
              <a:noFill/>
            </a:ln>
          </p:spPr>
          <p:txBody>
            <a:bodyPr anchorCtr="0" anchor="ctr" bIns="131450" lIns="131450" spcFirstLastPara="1" rIns="131450" wrap="square" tIns="131450">
              <a:noAutofit/>
            </a:bodyPr>
            <a:lstStyle/>
            <a:p>
              <a:pPr indent="0" lvl="0" marL="0" marR="0" rtl="0" algn="l">
                <a:lnSpc>
                  <a:spcPct val="100000"/>
                </a:lnSpc>
                <a:spcBef>
                  <a:spcPts val="0"/>
                </a:spcBef>
                <a:spcAft>
                  <a:spcPts val="0"/>
                </a:spcAft>
                <a:buClr>
                  <a:schemeClr val="dk1"/>
                </a:buClr>
                <a:buSzPts val="2100"/>
                <a:buFont typeface="Arial"/>
                <a:buNone/>
              </a:pPr>
              <a:r>
                <a:rPr b="0" i="0" lang="en-US" sz="2100" u="none" cap="none" strike="noStrike">
                  <a:solidFill>
                    <a:schemeClr val="dk1"/>
                  </a:solidFill>
                  <a:latin typeface="Play"/>
                  <a:ea typeface="Play"/>
                  <a:cs typeface="Play"/>
                  <a:sym typeface="Play"/>
                </a:rPr>
                <a:t>Boston Secor, Boston Road Plaza, Middletown Plaza</a:t>
              </a:r>
              <a:endParaRPr b="0" i="0" sz="1400" u="none" cap="none" strike="noStrike">
                <a:solidFill>
                  <a:srgbClr val="000000"/>
                </a:solidFill>
                <a:latin typeface="Play"/>
                <a:ea typeface="Play"/>
                <a:cs typeface="Play"/>
                <a:sym typeface="Play"/>
              </a:endParaRPr>
            </a:p>
          </p:txBody>
        </p:sp>
      </p:grpSp>
      <p:pic>
        <p:nvPicPr>
          <p:cNvPr descr="A blue and purple squares&#10;&#10;AI-generated content may be incorrect." id="387" name="Google Shape;387;p2"/>
          <p:cNvPicPr preferRelativeResize="0"/>
          <p:nvPr/>
        </p:nvPicPr>
        <p:blipFill rotWithShape="1">
          <a:blip r:embed="rId6">
            <a:alphaModFix/>
          </a:blip>
          <a:srcRect b="0" l="0" r="0" t="0"/>
          <a:stretch/>
        </p:blipFill>
        <p:spPr>
          <a:xfrm>
            <a:off x="1078508" y="5454318"/>
            <a:ext cx="836188" cy="1052718"/>
          </a:xfrm>
          <a:prstGeom prst="rect">
            <a:avLst/>
          </a:prstGeom>
          <a:noFill/>
          <a:ln>
            <a:noFill/>
          </a:ln>
        </p:spPr>
      </p:pic>
      <p:grpSp>
        <p:nvGrpSpPr>
          <p:cNvPr id="388" name="Google Shape;388;p2"/>
          <p:cNvGrpSpPr/>
          <p:nvPr/>
        </p:nvGrpSpPr>
        <p:grpSpPr>
          <a:xfrm>
            <a:off x="0" y="1083484"/>
            <a:ext cx="355241" cy="673500"/>
            <a:chOff x="0" y="823811"/>
            <a:chExt cx="355241" cy="673500"/>
          </a:xfrm>
        </p:grpSpPr>
        <p:sp>
          <p:nvSpPr>
            <p:cNvPr id="389" name="Google Shape;389;p2"/>
            <p:cNvSpPr/>
            <p:nvPr/>
          </p:nvSpPr>
          <p:spPr>
            <a:xfrm>
              <a:off x="0" y="823811"/>
              <a:ext cx="87300" cy="6735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Play"/>
                <a:ea typeface="Play"/>
                <a:cs typeface="Play"/>
                <a:sym typeface="Play"/>
              </a:endParaRPr>
            </a:p>
          </p:txBody>
        </p:sp>
        <p:sp>
          <p:nvSpPr>
            <p:cNvPr id="390" name="Google Shape;390;p2"/>
            <p:cNvSpPr/>
            <p:nvPr/>
          </p:nvSpPr>
          <p:spPr>
            <a:xfrm>
              <a:off x="159341" y="823811"/>
              <a:ext cx="195900" cy="6735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Play"/>
                <a:ea typeface="Play"/>
                <a:cs typeface="Play"/>
                <a:sym typeface="Play"/>
              </a:endParaRPr>
            </a:p>
          </p:txBody>
        </p:sp>
      </p:grpSp>
      <p:sp>
        <p:nvSpPr>
          <p:cNvPr id="391" name="Google Shape;391;p2"/>
          <p:cNvSpPr/>
          <p:nvPr/>
        </p:nvSpPr>
        <p:spPr>
          <a:xfrm flipH="1">
            <a:off x="852315" y="1083469"/>
            <a:ext cx="4297800" cy="273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Play"/>
              <a:ea typeface="Play"/>
              <a:cs typeface="Play"/>
              <a:sym typeface="Play"/>
            </a:endParaRPr>
          </a:p>
        </p:txBody>
      </p:sp>
      <p:sp>
        <p:nvSpPr>
          <p:cNvPr id="392" name="Google Shape;392;p2"/>
          <p:cNvSpPr/>
          <p:nvPr/>
        </p:nvSpPr>
        <p:spPr>
          <a:xfrm flipH="1">
            <a:off x="11576400" y="0"/>
            <a:ext cx="61560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Play"/>
              <a:ea typeface="Play"/>
              <a:cs typeface="Play"/>
              <a:sym typeface="Play"/>
            </a:endParaRPr>
          </a:p>
        </p:txBody>
      </p:sp>
      <p:sp>
        <p:nvSpPr>
          <p:cNvPr id="393" name="Google Shape;393;p2"/>
          <p:cNvSpPr txBox="1"/>
          <p:nvPr>
            <p:ph type="title"/>
          </p:nvPr>
        </p:nvSpPr>
        <p:spPr>
          <a:xfrm>
            <a:off x="852313" y="319250"/>
            <a:ext cx="4297801" cy="734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002060"/>
              </a:buClr>
              <a:buSzPts val="3600"/>
              <a:buFont typeface="Trebuchet MS"/>
              <a:buNone/>
            </a:pPr>
            <a:r>
              <a:rPr lang="en-US">
                <a:latin typeface="Play"/>
                <a:ea typeface="Play"/>
                <a:cs typeface="Play"/>
                <a:sym typeface="Play"/>
              </a:rPr>
              <a:t>Quienes Somos</a:t>
            </a:r>
            <a:endParaRPr>
              <a:latin typeface="Play"/>
              <a:ea typeface="Play"/>
              <a:cs typeface="Play"/>
              <a:sym typeface="Play"/>
            </a:endParaRPr>
          </a:p>
        </p:txBody>
      </p:sp>
      <p:sp>
        <p:nvSpPr>
          <p:cNvPr id="394" name="Google Shape;394;p2"/>
          <p:cNvSpPr txBox="1"/>
          <p:nvPr/>
        </p:nvSpPr>
        <p:spPr>
          <a:xfrm>
            <a:off x="2140892" y="5489922"/>
            <a:ext cx="8632560" cy="9233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400" u="none" cap="none" strike="noStrike">
                <a:solidFill>
                  <a:srgbClr val="000000"/>
                </a:solidFill>
                <a:latin typeface="Play"/>
                <a:ea typeface="Play"/>
                <a:cs typeface="Play"/>
                <a:sym typeface="Play"/>
              </a:rPr>
              <a:t>Nuestra Ubicación:</a:t>
            </a:r>
            <a:r>
              <a:rPr b="0" i="0" lang="en-US" sz="2400" u="none" cap="none" strike="noStrike">
                <a:solidFill>
                  <a:srgbClr val="000000"/>
                </a:solidFill>
                <a:latin typeface="Play"/>
                <a:ea typeface="Play"/>
                <a:cs typeface="Play"/>
                <a:sym typeface="Play"/>
              </a:rPr>
              <a:t> 150 Malcolm X  Blvd., Apt 1K</a:t>
            </a:r>
            <a:endParaRPr b="0" i="0" sz="2000" u="none" cap="none" strike="noStrike">
              <a:solidFill>
                <a:srgbClr val="000000"/>
              </a:solidFill>
              <a:latin typeface="Play"/>
              <a:ea typeface="Play"/>
              <a:cs typeface="Play"/>
              <a:sym typeface="Play"/>
            </a:endParaRPr>
          </a:p>
          <a:p>
            <a:pPr indent="0" lvl="0" marL="0" marR="0" rtl="0" algn="l">
              <a:lnSpc>
                <a:spcPct val="100000"/>
              </a:lnSpc>
              <a:spcBef>
                <a:spcPts val="0"/>
              </a:spcBef>
              <a:spcAft>
                <a:spcPts val="0"/>
              </a:spcAft>
              <a:buNone/>
            </a:pPr>
            <a:r>
              <a:t/>
            </a:r>
            <a:endParaRPr b="1" i="0" sz="600" u="none" cap="none" strike="noStrike">
              <a:solidFill>
                <a:srgbClr val="000000"/>
              </a:solidFill>
              <a:latin typeface="Play"/>
              <a:ea typeface="Play"/>
              <a:cs typeface="Play"/>
              <a:sym typeface="Play"/>
            </a:endParaRPr>
          </a:p>
          <a:p>
            <a:pPr indent="0" lvl="0" marL="0" marR="0" rtl="0" algn="l">
              <a:lnSpc>
                <a:spcPct val="100000"/>
              </a:lnSpc>
              <a:spcBef>
                <a:spcPts val="0"/>
              </a:spcBef>
              <a:spcAft>
                <a:spcPts val="0"/>
              </a:spcAft>
              <a:buNone/>
            </a:pPr>
            <a:r>
              <a:rPr b="1" i="0" lang="en-US" sz="2400" u="none" cap="none" strike="noStrike">
                <a:solidFill>
                  <a:srgbClr val="000000"/>
                </a:solidFill>
                <a:latin typeface="Play"/>
                <a:ea typeface="Play"/>
                <a:cs typeface="Play"/>
                <a:sym typeface="Play"/>
              </a:rPr>
              <a:t>Contáctenos al Número:</a:t>
            </a:r>
            <a:r>
              <a:rPr b="0" i="0" lang="en-US" sz="2400" u="none" cap="none" strike="noStrike">
                <a:solidFill>
                  <a:srgbClr val="000000"/>
                </a:solidFill>
                <a:latin typeface="Play"/>
                <a:ea typeface="Play"/>
                <a:cs typeface="Play"/>
                <a:sym typeface="Play"/>
              </a:rPr>
              <a:t> (917) 487-8473</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98" name="Shape 398"/>
        <p:cNvGrpSpPr/>
        <p:nvPr/>
      </p:nvGrpSpPr>
      <p:grpSpPr>
        <a:xfrm>
          <a:off x="0" y="0"/>
          <a:ext cx="0" cy="0"/>
          <a:chOff x="0" y="0"/>
          <a:chExt cx="0" cy="0"/>
        </a:xfrm>
      </p:grpSpPr>
      <p:grpSp>
        <p:nvGrpSpPr>
          <p:cNvPr id="399" name="Google Shape;399;p43"/>
          <p:cNvGrpSpPr/>
          <p:nvPr/>
        </p:nvGrpSpPr>
        <p:grpSpPr>
          <a:xfrm>
            <a:off x="0" y="1083484"/>
            <a:ext cx="355241" cy="673500"/>
            <a:chOff x="0" y="823811"/>
            <a:chExt cx="355241" cy="673500"/>
          </a:xfrm>
        </p:grpSpPr>
        <p:sp>
          <p:nvSpPr>
            <p:cNvPr id="400" name="Google Shape;400;p43"/>
            <p:cNvSpPr/>
            <p:nvPr/>
          </p:nvSpPr>
          <p:spPr>
            <a:xfrm>
              <a:off x="0" y="823811"/>
              <a:ext cx="87300" cy="6735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Play"/>
                <a:ea typeface="Play"/>
                <a:cs typeface="Play"/>
                <a:sym typeface="Play"/>
              </a:endParaRPr>
            </a:p>
          </p:txBody>
        </p:sp>
        <p:sp>
          <p:nvSpPr>
            <p:cNvPr id="401" name="Google Shape;401;p43"/>
            <p:cNvSpPr/>
            <p:nvPr/>
          </p:nvSpPr>
          <p:spPr>
            <a:xfrm>
              <a:off x="159341" y="823811"/>
              <a:ext cx="195900" cy="6735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Play"/>
                <a:ea typeface="Play"/>
                <a:cs typeface="Play"/>
                <a:sym typeface="Play"/>
              </a:endParaRPr>
            </a:p>
          </p:txBody>
        </p:sp>
      </p:grpSp>
      <p:sp>
        <p:nvSpPr>
          <p:cNvPr id="402" name="Google Shape;402;p43"/>
          <p:cNvSpPr/>
          <p:nvPr/>
        </p:nvSpPr>
        <p:spPr>
          <a:xfrm flipH="1">
            <a:off x="852315" y="1083469"/>
            <a:ext cx="4297800" cy="273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Play"/>
              <a:ea typeface="Play"/>
              <a:cs typeface="Play"/>
              <a:sym typeface="Play"/>
            </a:endParaRPr>
          </a:p>
        </p:txBody>
      </p:sp>
      <p:sp>
        <p:nvSpPr>
          <p:cNvPr id="403" name="Google Shape;403;p43"/>
          <p:cNvSpPr/>
          <p:nvPr/>
        </p:nvSpPr>
        <p:spPr>
          <a:xfrm flipH="1">
            <a:off x="11576400" y="0"/>
            <a:ext cx="61560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Play"/>
              <a:ea typeface="Play"/>
              <a:cs typeface="Play"/>
              <a:sym typeface="Play"/>
            </a:endParaRPr>
          </a:p>
        </p:txBody>
      </p:sp>
      <p:sp>
        <p:nvSpPr>
          <p:cNvPr id="404" name="Google Shape;404;p43"/>
          <p:cNvSpPr txBox="1"/>
          <p:nvPr>
            <p:ph type="title"/>
          </p:nvPr>
        </p:nvSpPr>
        <p:spPr>
          <a:xfrm>
            <a:off x="852313" y="319250"/>
            <a:ext cx="5996722" cy="7347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2060"/>
              </a:buClr>
              <a:buSzPts val="3600"/>
              <a:buFont typeface="Trebuchet MS"/>
              <a:buNone/>
            </a:pPr>
            <a:r>
              <a:rPr lang="en-US">
                <a:latin typeface="Play"/>
                <a:ea typeface="Play"/>
                <a:cs typeface="Play"/>
                <a:sym typeface="Play"/>
              </a:rPr>
              <a:t>En lo Que Asistimos</a:t>
            </a:r>
            <a:endParaRPr>
              <a:latin typeface="Play"/>
              <a:ea typeface="Play"/>
              <a:cs typeface="Play"/>
              <a:sym typeface="Play"/>
            </a:endParaRPr>
          </a:p>
        </p:txBody>
      </p:sp>
      <p:grpSp>
        <p:nvGrpSpPr>
          <p:cNvPr id="405" name="Google Shape;405;p43"/>
          <p:cNvGrpSpPr/>
          <p:nvPr/>
        </p:nvGrpSpPr>
        <p:grpSpPr>
          <a:xfrm>
            <a:off x="602170" y="1943829"/>
            <a:ext cx="10438264" cy="3680067"/>
            <a:chOff x="-368030" y="1803"/>
            <a:chExt cx="10883631" cy="3689712"/>
          </a:xfrm>
        </p:grpSpPr>
        <p:cxnSp>
          <p:nvCxnSpPr>
            <p:cNvPr id="406" name="Google Shape;406;p43"/>
            <p:cNvCxnSpPr/>
            <p:nvPr/>
          </p:nvCxnSpPr>
          <p:spPr>
            <a:xfrm>
              <a:off x="0" y="1803"/>
              <a:ext cx="10515601" cy="0"/>
            </a:xfrm>
            <a:prstGeom prst="straightConnector1">
              <a:avLst/>
            </a:prstGeom>
            <a:solidFill>
              <a:srgbClr val="98CB37"/>
            </a:solidFill>
            <a:ln cap="flat" cmpd="sng" w="19050">
              <a:solidFill>
                <a:srgbClr val="44C1A3"/>
              </a:solidFill>
              <a:prstDash val="solid"/>
              <a:miter lim="800000"/>
              <a:headEnd len="sm" w="sm" type="none"/>
              <a:tailEnd len="sm" w="sm" type="none"/>
            </a:ln>
          </p:spPr>
        </p:cxnSp>
        <p:sp>
          <p:nvSpPr>
            <p:cNvPr id="407" name="Google Shape;407;p43"/>
            <p:cNvSpPr/>
            <p:nvPr/>
          </p:nvSpPr>
          <p:spPr>
            <a:xfrm>
              <a:off x="0" y="1803"/>
              <a:ext cx="2103120" cy="3689712"/>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Play"/>
                <a:ea typeface="Play"/>
                <a:cs typeface="Play"/>
                <a:sym typeface="Play"/>
              </a:endParaRPr>
            </a:p>
          </p:txBody>
        </p:sp>
        <p:sp>
          <p:nvSpPr>
            <p:cNvPr id="408" name="Google Shape;408;p43"/>
            <p:cNvSpPr txBox="1"/>
            <p:nvPr/>
          </p:nvSpPr>
          <p:spPr>
            <a:xfrm>
              <a:off x="-368030" y="1803"/>
              <a:ext cx="2471152" cy="3689712"/>
            </a:xfrm>
            <a:prstGeom prst="rect">
              <a:avLst/>
            </a:prstGeom>
            <a:noFill/>
            <a:ln cap="flat" cmpd="sng" w="25400">
              <a:solidFill>
                <a:srgbClr val="44C1A3"/>
              </a:solidFill>
              <a:prstDash val="solid"/>
              <a:round/>
              <a:headEnd len="sm" w="sm" type="none"/>
              <a:tailEnd len="sm" w="sm" type="none"/>
            </a:ln>
          </p:spPr>
          <p:txBody>
            <a:bodyPr anchorCtr="0" anchor="t" bIns="95250" lIns="95250" spcFirstLastPara="1" rIns="95250" wrap="square" tIns="95250">
              <a:noAutofit/>
            </a:bodyPr>
            <a:lstStyle/>
            <a:p>
              <a:pPr indent="0" lvl="0" marL="0" marR="0" rtl="0" algn="l">
                <a:lnSpc>
                  <a:spcPct val="90000"/>
                </a:lnSpc>
                <a:spcBef>
                  <a:spcPts val="0"/>
                </a:spcBef>
                <a:spcAft>
                  <a:spcPts val="0"/>
                </a:spcAft>
                <a:buClr>
                  <a:schemeClr val="dk1"/>
                </a:buClr>
                <a:buSzPts val="2500"/>
                <a:buFont typeface="Arial"/>
                <a:buNone/>
              </a:pPr>
              <a:r>
                <a:t/>
              </a:r>
              <a:endParaRPr b="0" i="0" sz="2400" u="none" cap="none" strike="noStrike">
                <a:solidFill>
                  <a:schemeClr val="dk1"/>
                </a:solidFill>
                <a:latin typeface="Play"/>
                <a:ea typeface="Play"/>
                <a:cs typeface="Play"/>
                <a:sym typeface="Play"/>
              </a:endParaRPr>
            </a:p>
            <a:p>
              <a:pPr indent="0" lvl="0" marL="0" marR="0" rtl="0" algn="l">
                <a:lnSpc>
                  <a:spcPct val="90000"/>
                </a:lnSpc>
                <a:spcBef>
                  <a:spcPts val="0"/>
                </a:spcBef>
                <a:spcAft>
                  <a:spcPts val="0"/>
                </a:spcAft>
                <a:buClr>
                  <a:schemeClr val="dk1"/>
                </a:buClr>
                <a:buSzPts val="2500"/>
                <a:buFont typeface="Arial"/>
                <a:buNone/>
              </a:pPr>
              <a:r>
                <a:rPr b="0" i="0" lang="en-US" sz="2400" u="none" cap="none" strike="noStrike">
                  <a:solidFill>
                    <a:schemeClr val="dk1"/>
                  </a:solidFill>
                  <a:latin typeface="Play"/>
                  <a:ea typeface="Play"/>
                  <a:cs typeface="Play"/>
                  <a:sym typeface="Play"/>
                </a:rPr>
                <a:t>A cada residentes se le asignará un Coordinador de Residentes, quien brindará apoyo en las siguientes áreas:</a:t>
              </a:r>
              <a:endParaRPr b="0" i="0" sz="1200" u="none" cap="none" strike="noStrike">
                <a:solidFill>
                  <a:schemeClr val="dk1"/>
                </a:solidFill>
                <a:latin typeface="Play"/>
                <a:ea typeface="Play"/>
                <a:cs typeface="Play"/>
                <a:sym typeface="Play"/>
              </a:endParaRPr>
            </a:p>
          </p:txBody>
        </p:sp>
        <p:sp>
          <p:nvSpPr>
            <p:cNvPr id="409" name="Google Shape;409;p43"/>
            <p:cNvSpPr/>
            <p:nvPr/>
          </p:nvSpPr>
          <p:spPr>
            <a:xfrm>
              <a:off x="2260854" y="22814"/>
              <a:ext cx="8254746" cy="420227"/>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Play"/>
                <a:ea typeface="Play"/>
                <a:cs typeface="Play"/>
                <a:sym typeface="Play"/>
              </a:endParaRPr>
            </a:p>
          </p:txBody>
        </p:sp>
        <p:sp>
          <p:nvSpPr>
            <p:cNvPr id="410" name="Google Shape;410;p43"/>
            <p:cNvSpPr txBox="1"/>
            <p:nvPr/>
          </p:nvSpPr>
          <p:spPr>
            <a:xfrm>
              <a:off x="2260854" y="22814"/>
              <a:ext cx="8254746" cy="420227"/>
            </a:xfrm>
            <a:prstGeom prst="rect">
              <a:avLst/>
            </a:prstGeom>
            <a:noFill/>
            <a:ln>
              <a:noFill/>
            </a:ln>
          </p:spPr>
          <p:txBody>
            <a:bodyPr anchorCtr="0" anchor="t" bIns="60950" lIns="60950" spcFirstLastPara="1" rIns="60950" wrap="square" tIns="60950">
              <a:noAutofit/>
            </a:bodyPr>
            <a:lstStyle/>
            <a:p>
              <a:pPr indent="0" lvl="0" marL="0" marR="0" rtl="0" algn="l">
                <a:lnSpc>
                  <a:spcPct val="90000"/>
                </a:lnSpc>
                <a:spcBef>
                  <a:spcPts val="0"/>
                </a:spcBef>
                <a:spcAft>
                  <a:spcPts val="0"/>
                </a:spcAft>
                <a:buClr>
                  <a:schemeClr val="dk1"/>
                </a:buClr>
                <a:buSzPts val="1600"/>
                <a:buFont typeface="Arial"/>
                <a:buNone/>
              </a:pPr>
              <a:r>
                <a:rPr b="0" i="0" lang="en-US" sz="1600" u="none" cap="none" strike="noStrike">
                  <a:solidFill>
                    <a:schemeClr val="dk1"/>
                  </a:solidFill>
                  <a:latin typeface="Play"/>
                  <a:ea typeface="Play"/>
                  <a:cs typeface="Play"/>
                  <a:sym typeface="Play"/>
                </a:rPr>
                <a:t>Mantener a los residentes informados sobre los planes de construcción actuales</a:t>
              </a:r>
              <a:endParaRPr b="0" i="0" sz="1400" u="none" cap="none" strike="noStrike">
                <a:solidFill>
                  <a:srgbClr val="000000"/>
                </a:solidFill>
                <a:latin typeface="Play"/>
                <a:ea typeface="Play"/>
                <a:cs typeface="Play"/>
                <a:sym typeface="Play"/>
              </a:endParaRPr>
            </a:p>
          </p:txBody>
        </p:sp>
        <p:cxnSp>
          <p:nvCxnSpPr>
            <p:cNvPr id="411" name="Google Shape;411;p43"/>
            <p:cNvCxnSpPr/>
            <p:nvPr/>
          </p:nvCxnSpPr>
          <p:spPr>
            <a:xfrm>
              <a:off x="2103120" y="443041"/>
              <a:ext cx="8412480" cy="0"/>
            </a:xfrm>
            <a:prstGeom prst="straightConnector1">
              <a:avLst/>
            </a:prstGeom>
            <a:solidFill>
              <a:srgbClr val="98CB37"/>
            </a:solidFill>
            <a:ln cap="flat" cmpd="sng" w="19050">
              <a:solidFill>
                <a:srgbClr val="44C1A3"/>
              </a:solidFill>
              <a:prstDash val="solid"/>
              <a:miter lim="800000"/>
              <a:headEnd len="sm" w="sm" type="none"/>
              <a:tailEnd len="sm" w="sm" type="none"/>
            </a:ln>
          </p:spPr>
        </p:cxnSp>
        <p:sp>
          <p:nvSpPr>
            <p:cNvPr id="412" name="Google Shape;412;p43"/>
            <p:cNvSpPr/>
            <p:nvPr/>
          </p:nvSpPr>
          <p:spPr>
            <a:xfrm>
              <a:off x="2260854" y="464053"/>
              <a:ext cx="8254746" cy="420227"/>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Play"/>
                <a:ea typeface="Play"/>
                <a:cs typeface="Play"/>
                <a:sym typeface="Play"/>
              </a:endParaRPr>
            </a:p>
          </p:txBody>
        </p:sp>
        <p:sp>
          <p:nvSpPr>
            <p:cNvPr id="413" name="Google Shape;413;p43"/>
            <p:cNvSpPr txBox="1"/>
            <p:nvPr/>
          </p:nvSpPr>
          <p:spPr>
            <a:xfrm>
              <a:off x="2260854" y="464053"/>
              <a:ext cx="8254746" cy="420227"/>
            </a:xfrm>
            <a:prstGeom prst="rect">
              <a:avLst/>
            </a:prstGeom>
            <a:noFill/>
            <a:ln>
              <a:noFill/>
            </a:ln>
          </p:spPr>
          <p:txBody>
            <a:bodyPr anchorCtr="0" anchor="t" bIns="60950" lIns="60950" spcFirstLastPara="1" rIns="60950" wrap="square" tIns="60950">
              <a:noAutofit/>
            </a:bodyPr>
            <a:lstStyle/>
            <a:p>
              <a:pPr indent="0" lvl="0" marL="0" marR="0" rtl="0" algn="l">
                <a:lnSpc>
                  <a:spcPct val="90000"/>
                </a:lnSpc>
                <a:spcBef>
                  <a:spcPts val="0"/>
                </a:spcBef>
                <a:spcAft>
                  <a:spcPts val="0"/>
                </a:spcAft>
                <a:buClr>
                  <a:schemeClr val="dk1"/>
                </a:buClr>
                <a:buSzPts val="1600"/>
                <a:buFont typeface="Arial"/>
                <a:buNone/>
              </a:pPr>
              <a:r>
                <a:rPr b="0" i="0" lang="en-US" sz="1500" u="none" cap="none" strike="noStrike">
                  <a:solidFill>
                    <a:schemeClr val="dk1"/>
                  </a:solidFill>
                  <a:latin typeface="Play"/>
                  <a:ea typeface="Play"/>
                  <a:cs typeface="Play"/>
                  <a:sym typeface="Play"/>
                </a:rPr>
                <a:t>Confirmar la disponibilidad de los residentes para el trabajo de construcción programado</a:t>
              </a:r>
              <a:endParaRPr b="0" i="0" sz="1500" u="none" cap="none" strike="noStrike">
                <a:solidFill>
                  <a:srgbClr val="000000"/>
                </a:solidFill>
                <a:latin typeface="Play"/>
                <a:ea typeface="Play"/>
                <a:cs typeface="Play"/>
                <a:sym typeface="Play"/>
              </a:endParaRPr>
            </a:p>
          </p:txBody>
        </p:sp>
        <p:cxnSp>
          <p:nvCxnSpPr>
            <p:cNvPr id="414" name="Google Shape;414;p43"/>
            <p:cNvCxnSpPr/>
            <p:nvPr/>
          </p:nvCxnSpPr>
          <p:spPr>
            <a:xfrm>
              <a:off x="2103120" y="884280"/>
              <a:ext cx="8412480" cy="0"/>
            </a:xfrm>
            <a:prstGeom prst="straightConnector1">
              <a:avLst/>
            </a:prstGeom>
            <a:solidFill>
              <a:srgbClr val="98CB37"/>
            </a:solidFill>
            <a:ln cap="flat" cmpd="sng" w="19050">
              <a:solidFill>
                <a:srgbClr val="44C1A3"/>
              </a:solidFill>
              <a:prstDash val="solid"/>
              <a:miter lim="800000"/>
              <a:headEnd len="sm" w="sm" type="none"/>
              <a:tailEnd len="sm" w="sm" type="none"/>
            </a:ln>
          </p:spPr>
        </p:cxnSp>
        <p:sp>
          <p:nvSpPr>
            <p:cNvPr id="415" name="Google Shape;415;p43"/>
            <p:cNvSpPr/>
            <p:nvPr/>
          </p:nvSpPr>
          <p:spPr>
            <a:xfrm>
              <a:off x="2260854" y="905291"/>
              <a:ext cx="8254746" cy="420227"/>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Play"/>
                <a:ea typeface="Play"/>
                <a:cs typeface="Play"/>
                <a:sym typeface="Play"/>
              </a:endParaRPr>
            </a:p>
          </p:txBody>
        </p:sp>
        <p:sp>
          <p:nvSpPr>
            <p:cNvPr id="416" name="Google Shape;416;p43"/>
            <p:cNvSpPr txBox="1"/>
            <p:nvPr/>
          </p:nvSpPr>
          <p:spPr>
            <a:xfrm>
              <a:off x="2260854" y="905291"/>
              <a:ext cx="8254746" cy="420227"/>
            </a:xfrm>
            <a:prstGeom prst="rect">
              <a:avLst/>
            </a:prstGeom>
            <a:noFill/>
            <a:ln>
              <a:noFill/>
            </a:ln>
          </p:spPr>
          <p:txBody>
            <a:bodyPr anchorCtr="0" anchor="t" bIns="60950" lIns="60950" spcFirstLastPara="1" rIns="60950" wrap="square" tIns="60950">
              <a:noAutofit/>
            </a:bodyPr>
            <a:lstStyle/>
            <a:p>
              <a:pPr indent="0" lvl="0" marL="0" marR="0" rtl="0" algn="l">
                <a:lnSpc>
                  <a:spcPct val="90000"/>
                </a:lnSpc>
                <a:spcBef>
                  <a:spcPts val="0"/>
                </a:spcBef>
                <a:spcAft>
                  <a:spcPts val="0"/>
                </a:spcAft>
                <a:buClr>
                  <a:schemeClr val="dk1"/>
                </a:buClr>
                <a:buSzPts val="1600"/>
                <a:buFont typeface="Arial"/>
                <a:buNone/>
              </a:pPr>
              <a:r>
                <a:rPr b="0" i="0" lang="en-US" sz="1600" u="none" cap="none" strike="noStrike">
                  <a:solidFill>
                    <a:schemeClr val="dk1"/>
                  </a:solidFill>
                  <a:latin typeface="Play"/>
                  <a:ea typeface="Play"/>
                  <a:cs typeface="Play"/>
                  <a:sym typeface="Play"/>
                </a:rPr>
                <a:t>Asistir a los residentes para asegurar acomodaciones razonables</a:t>
              </a:r>
              <a:endParaRPr b="0" i="0" sz="1400" u="none" cap="none" strike="noStrike">
                <a:solidFill>
                  <a:srgbClr val="000000"/>
                </a:solidFill>
                <a:latin typeface="Play"/>
                <a:ea typeface="Play"/>
                <a:cs typeface="Play"/>
                <a:sym typeface="Play"/>
              </a:endParaRPr>
            </a:p>
          </p:txBody>
        </p:sp>
        <p:cxnSp>
          <p:nvCxnSpPr>
            <p:cNvPr id="417" name="Google Shape;417;p43"/>
            <p:cNvCxnSpPr/>
            <p:nvPr/>
          </p:nvCxnSpPr>
          <p:spPr>
            <a:xfrm>
              <a:off x="2103120" y="1325519"/>
              <a:ext cx="8412480" cy="0"/>
            </a:xfrm>
            <a:prstGeom prst="straightConnector1">
              <a:avLst/>
            </a:prstGeom>
            <a:solidFill>
              <a:srgbClr val="98CB37"/>
            </a:solidFill>
            <a:ln cap="flat" cmpd="sng" w="19050">
              <a:solidFill>
                <a:srgbClr val="44C1A3"/>
              </a:solidFill>
              <a:prstDash val="solid"/>
              <a:miter lim="800000"/>
              <a:headEnd len="sm" w="sm" type="none"/>
              <a:tailEnd len="sm" w="sm" type="none"/>
            </a:ln>
          </p:spPr>
        </p:cxnSp>
        <p:sp>
          <p:nvSpPr>
            <p:cNvPr id="418" name="Google Shape;418;p43"/>
            <p:cNvSpPr/>
            <p:nvPr/>
          </p:nvSpPr>
          <p:spPr>
            <a:xfrm>
              <a:off x="2260854" y="1346530"/>
              <a:ext cx="8254746" cy="420227"/>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Play"/>
                <a:ea typeface="Play"/>
                <a:cs typeface="Play"/>
                <a:sym typeface="Play"/>
              </a:endParaRPr>
            </a:p>
          </p:txBody>
        </p:sp>
        <p:sp>
          <p:nvSpPr>
            <p:cNvPr id="419" name="Google Shape;419;p43"/>
            <p:cNvSpPr txBox="1"/>
            <p:nvPr/>
          </p:nvSpPr>
          <p:spPr>
            <a:xfrm>
              <a:off x="2260854" y="1346530"/>
              <a:ext cx="8254746" cy="420227"/>
            </a:xfrm>
            <a:prstGeom prst="rect">
              <a:avLst/>
            </a:prstGeom>
            <a:noFill/>
            <a:ln>
              <a:noFill/>
            </a:ln>
          </p:spPr>
          <p:txBody>
            <a:bodyPr anchorCtr="0" anchor="t" bIns="60950" lIns="60950" spcFirstLastPara="1" rIns="60950" wrap="square" tIns="60950">
              <a:noAutofit/>
            </a:bodyPr>
            <a:lstStyle/>
            <a:p>
              <a:pPr indent="0" lvl="0" marL="0" marR="0" rtl="0" algn="l">
                <a:lnSpc>
                  <a:spcPct val="90000"/>
                </a:lnSpc>
                <a:spcBef>
                  <a:spcPts val="0"/>
                </a:spcBef>
                <a:spcAft>
                  <a:spcPts val="0"/>
                </a:spcAft>
                <a:buNone/>
              </a:pPr>
              <a:r>
                <a:rPr b="0" i="0" lang="en-US" sz="1300" u="none" cap="none" strike="noStrike">
                  <a:solidFill>
                    <a:schemeClr val="dk1"/>
                  </a:solidFill>
                  <a:latin typeface="Play"/>
                  <a:ea typeface="Play"/>
                  <a:cs typeface="Play"/>
                  <a:sym typeface="Play"/>
                </a:rPr>
                <a:t>Comunicar cualquier preocupación relacionada con la construcción a ETC, el contratista general del proyecto</a:t>
              </a:r>
              <a:endParaRPr b="0" i="0" sz="1300" u="none" cap="none" strike="noStrike">
                <a:solidFill>
                  <a:schemeClr val="dk1"/>
                </a:solidFill>
                <a:latin typeface="Play"/>
                <a:ea typeface="Play"/>
                <a:cs typeface="Play"/>
                <a:sym typeface="Play"/>
              </a:endParaRPr>
            </a:p>
          </p:txBody>
        </p:sp>
        <p:cxnSp>
          <p:nvCxnSpPr>
            <p:cNvPr id="420" name="Google Shape;420;p43"/>
            <p:cNvCxnSpPr/>
            <p:nvPr/>
          </p:nvCxnSpPr>
          <p:spPr>
            <a:xfrm>
              <a:off x="2103120" y="1766757"/>
              <a:ext cx="8412480" cy="0"/>
            </a:xfrm>
            <a:prstGeom prst="straightConnector1">
              <a:avLst/>
            </a:prstGeom>
            <a:solidFill>
              <a:srgbClr val="98CB37"/>
            </a:solidFill>
            <a:ln cap="flat" cmpd="sng" w="19050">
              <a:solidFill>
                <a:srgbClr val="44C1A3"/>
              </a:solidFill>
              <a:prstDash val="solid"/>
              <a:miter lim="800000"/>
              <a:headEnd len="sm" w="sm" type="none"/>
              <a:tailEnd len="sm" w="sm" type="none"/>
            </a:ln>
          </p:spPr>
        </p:cxnSp>
        <p:sp>
          <p:nvSpPr>
            <p:cNvPr id="421" name="Google Shape;421;p43"/>
            <p:cNvSpPr/>
            <p:nvPr/>
          </p:nvSpPr>
          <p:spPr>
            <a:xfrm>
              <a:off x="2260854" y="1787769"/>
              <a:ext cx="8254746" cy="420227"/>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Play"/>
                <a:ea typeface="Play"/>
                <a:cs typeface="Play"/>
                <a:sym typeface="Play"/>
              </a:endParaRPr>
            </a:p>
          </p:txBody>
        </p:sp>
        <p:sp>
          <p:nvSpPr>
            <p:cNvPr id="422" name="Google Shape;422;p43"/>
            <p:cNvSpPr txBox="1"/>
            <p:nvPr/>
          </p:nvSpPr>
          <p:spPr>
            <a:xfrm>
              <a:off x="2260854" y="1787769"/>
              <a:ext cx="8254746" cy="420227"/>
            </a:xfrm>
            <a:prstGeom prst="rect">
              <a:avLst/>
            </a:prstGeom>
            <a:noFill/>
            <a:ln>
              <a:noFill/>
            </a:ln>
          </p:spPr>
          <p:txBody>
            <a:bodyPr anchorCtr="0" anchor="t" bIns="60950" lIns="60950" spcFirstLastPara="1" rIns="60950" wrap="square" tIns="60950">
              <a:noAutofit/>
            </a:bodyPr>
            <a:lstStyle/>
            <a:p>
              <a:pPr indent="0" lvl="0" marL="0" marR="0" rtl="0" algn="l">
                <a:lnSpc>
                  <a:spcPct val="90000"/>
                </a:lnSpc>
                <a:spcBef>
                  <a:spcPts val="0"/>
                </a:spcBef>
                <a:spcAft>
                  <a:spcPts val="0"/>
                </a:spcAft>
                <a:buClr>
                  <a:schemeClr val="dk1"/>
                </a:buClr>
                <a:buSzPts val="1600"/>
                <a:buFont typeface="Arial"/>
                <a:buNone/>
              </a:pPr>
              <a:r>
                <a:rPr b="0" i="0" lang="en-US" sz="1600" u="none" cap="none" strike="noStrike">
                  <a:solidFill>
                    <a:schemeClr val="dk1"/>
                  </a:solidFill>
                  <a:latin typeface="Play"/>
                  <a:ea typeface="Play"/>
                  <a:cs typeface="Play"/>
                  <a:sym typeface="Play"/>
                </a:rPr>
                <a:t>Asistir a los residentes con la preparación de la próxima construcción</a:t>
              </a:r>
              <a:endParaRPr b="0" i="0" sz="1400" u="none" cap="none" strike="noStrike">
                <a:solidFill>
                  <a:srgbClr val="000000"/>
                </a:solidFill>
                <a:latin typeface="Play"/>
                <a:ea typeface="Play"/>
                <a:cs typeface="Play"/>
                <a:sym typeface="Play"/>
              </a:endParaRPr>
            </a:p>
          </p:txBody>
        </p:sp>
        <p:cxnSp>
          <p:nvCxnSpPr>
            <p:cNvPr id="423" name="Google Shape;423;p43"/>
            <p:cNvCxnSpPr/>
            <p:nvPr/>
          </p:nvCxnSpPr>
          <p:spPr>
            <a:xfrm>
              <a:off x="2103120" y="2207996"/>
              <a:ext cx="8412480" cy="0"/>
            </a:xfrm>
            <a:prstGeom prst="straightConnector1">
              <a:avLst/>
            </a:prstGeom>
            <a:solidFill>
              <a:srgbClr val="98CB37"/>
            </a:solidFill>
            <a:ln cap="flat" cmpd="sng" w="19050">
              <a:solidFill>
                <a:srgbClr val="44C1A3"/>
              </a:solidFill>
              <a:prstDash val="solid"/>
              <a:miter lim="800000"/>
              <a:headEnd len="sm" w="sm" type="none"/>
              <a:tailEnd len="sm" w="sm" type="none"/>
            </a:ln>
          </p:spPr>
        </p:cxnSp>
        <p:sp>
          <p:nvSpPr>
            <p:cNvPr id="424" name="Google Shape;424;p43"/>
            <p:cNvSpPr/>
            <p:nvPr/>
          </p:nvSpPr>
          <p:spPr>
            <a:xfrm>
              <a:off x="2260854" y="2229007"/>
              <a:ext cx="8254746" cy="420227"/>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Play"/>
                <a:ea typeface="Play"/>
                <a:cs typeface="Play"/>
                <a:sym typeface="Play"/>
              </a:endParaRPr>
            </a:p>
          </p:txBody>
        </p:sp>
        <p:sp>
          <p:nvSpPr>
            <p:cNvPr id="425" name="Google Shape;425;p43"/>
            <p:cNvSpPr txBox="1"/>
            <p:nvPr/>
          </p:nvSpPr>
          <p:spPr>
            <a:xfrm>
              <a:off x="2260854" y="2229007"/>
              <a:ext cx="8254746" cy="420227"/>
            </a:xfrm>
            <a:prstGeom prst="rect">
              <a:avLst/>
            </a:prstGeom>
            <a:noFill/>
            <a:ln>
              <a:noFill/>
            </a:ln>
          </p:spPr>
          <p:txBody>
            <a:bodyPr anchorCtr="0" anchor="t" bIns="60950" lIns="60950" spcFirstLastPara="1" rIns="60950" wrap="square" tIns="60950">
              <a:noAutofit/>
            </a:bodyPr>
            <a:lstStyle/>
            <a:p>
              <a:pPr indent="0" lvl="0" marL="0" marR="0" rtl="0" algn="l">
                <a:lnSpc>
                  <a:spcPct val="90000"/>
                </a:lnSpc>
                <a:spcBef>
                  <a:spcPts val="0"/>
                </a:spcBef>
                <a:spcAft>
                  <a:spcPts val="0"/>
                </a:spcAft>
                <a:buClr>
                  <a:schemeClr val="dk1"/>
                </a:buClr>
                <a:buSzPts val="1600"/>
                <a:buFont typeface="Arial"/>
                <a:buNone/>
              </a:pPr>
              <a:r>
                <a:rPr b="0" i="0" lang="en-US" sz="1600" u="none" cap="none" strike="noStrike">
                  <a:solidFill>
                    <a:schemeClr val="dk1"/>
                  </a:solidFill>
                  <a:latin typeface="Play"/>
                  <a:ea typeface="Play"/>
                  <a:cs typeface="Play"/>
                  <a:sym typeface="Play"/>
                </a:rPr>
                <a:t>Brindar opciones de almacenamiento para sus pertenencias</a:t>
              </a:r>
              <a:endParaRPr b="0" i="0" sz="1400" u="none" cap="none" strike="noStrike">
                <a:solidFill>
                  <a:srgbClr val="000000"/>
                </a:solidFill>
                <a:latin typeface="Play"/>
                <a:ea typeface="Play"/>
                <a:cs typeface="Play"/>
                <a:sym typeface="Play"/>
              </a:endParaRPr>
            </a:p>
          </p:txBody>
        </p:sp>
        <p:cxnSp>
          <p:nvCxnSpPr>
            <p:cNvPr id="426" name="Google Shape;426;p43"/>
            <p:cNvCxnSpPr/>
            <p:nvPr/>
          </p:nvCxnSpPr>
          <p:spPr>
            <a:xfrm>
              <a:off x="2103120" y="2649234"/>
              <a:ext cx="8412480" cy="0"/>
            </a:xfrm>
            <a:prstGeom prst="straightConnector1">
              <a:avLst/>
            </a:prstGeom>
            <a:solidFill>
              <a:srgbClr val="98CB37"/>
            </a:solidFill>
            <a:ln cap="flat" cmpd="sng" w="19050">
              <a:solidFill>
                <a:srgbClr val="44C1A3"/>
              </a:solidFill>
              <a:prstDash val="solid"/>
              <a:miter lim="800000"/>
              <a:headEnd len="sm" w="sm" type="none"/>
              <a:tailEnd len="sm" w="sm" type="none"/>
            </a:ln>
          </p:spPr>
        </p:cxnSp>
        <p:sp>
          <p:nvSpPr>
            <p:cNvPr id="427" name="Google Shape;427;p43"/>
            <p:cNvSpPr/>
            <p:nvPr/>
          </p:nvSpPr>
          <p:spPr>
            <a:xfrm>
              <a:off x="2260854" y="2670246"/>
              <a:ext cx="8254746" cy="420227"/>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Play"/>
                <a:ea typeface="Play"/>
                <a:cs typeface="Play"/>
                <a:sym typeface="Play"/>
              </a:endParaRPr>
            </a:p>
          </p:txBody>
        </p:sp>
        <p:sp>
          <p:nvSpPr>
            <p:cNvPr id="428" name="Google Shape;428;p43"/>
            <p:cNvSpPr txBox="1"/>
            <p:nvPr/>
          </p:nvSpPr>
          <p:spPr>
            <a:xfrm>
              <a:off x="2260854" y="2670246"/>
              <a:ext cx="8254746" cy="420227"/>
            </a:xfrm>
            <a:prstGeom prst="rect">
              <a:avLst/>
            </a:prstGeom>
            <a:noFill/>
            <a:ln>
              <a:noFill/>
            </a:ln>
          </p:spPr>
          <p:txBody>
            <a:bodyPr anchorCtr="0" anchor="t" bIns="60950" lIns="60950" spcFirstLastPara="1" rIns="60950" wrap="square" tIns="60950">
              <a:noAutofit/>
            </a:bodyPr>
            <a:lstStyle/>
            <a:p>
              <a:pPr indent="0" lvl="0" marL="0" marR="0" rtl="0" algn="l">
                <a:lnSpc>
                  <a:spcPct val="90000"/>
                </a:lnSpc>
                <a:spcBef>
                  <a:spcPts val="0"/>
                </a:spcBef>
                <a:spcAft>
                  <a:spcPts val="0"/>
                </a:spcAft>
                <a:buClr>
                  <a:schemeClr val="dk1"/>
                </a:buClr>
                <a:buSzPts val="1600"/>
                <a:buFont typeface="Arial"/>
                <a:buNone/>
              </a:pPr>
              <a:r>
                <a:rPr b="0" i="0" lang="en-US" sz="1600" u="none" cap="none" strike="noStrike">
                  <a:solidFill>
                    <a:schemeClr val="dk1"/>
                  </a:solidFill>
                  <a:latin typeface="Play"/>
                  <a:ea typeface="Play"/>
                  <a:cs typeface="Play"/>
                  <a:sym typeface="Play"/>
                </a:rPr>
                <a:t>Coordinar el proceso de mudanza para reubicaciones temporales</a:t>
              </a:r>
              <a:endParaRPr b="0" i="0" sz="1400" u="none" cap="none" strike="noStrike">
                <a:solidFill>
                  <a:srgbClr val="000000"/>
                </a:solidFill>
                <a:latin typeface="Play"/>
                <a:ea typeface="Play"/>
                <a:cs typeface="Play"/>
                <a:sym typeface="Play"/>
              </a:endParaRPr>
            </a:p>
          </p:txBody>
        </p:sp>
        <p:cxnSp>
          <p:nvCxnSpPr>
            <p:cNvPr id="429" name="Google Shape;429;p43"/>
            <p:cNvCxnSpPr/>
            <p:nvPr/>
          </p:nvCxnSpPr>
          <p:spPr>
            <a:xfrm>
              <a:off x="2103120" y="3090473"/>
              <a:ext cx="8412480" cy="0"/>
            </a:xfrm>
            <a:prstGeom prst="straightConnector1">
              <a:avLst/>
            </a:prstGeom>
            <a:solidFill>
              <a:srgbClr val="98CB37"/>
            </a:solidFill>
            <a:ln cap="flat" cmpd="sng" w="19050">
              <a:solidFill>
                <a:srgbClr val="44C1A3"/>
              </a:solidFill>
              <a:prstDash val="solid"/>
              <a:miter lim="800000"/>
              <a:headEnd len="sm" w="sm" type="none"/>
              <a:tailEnd len="sm" w="sm" type="none"/>
            </a:ln>
          </p:spPr>
        </p:cxnSp>
        <p:sp>
          <p:nvSpPr>
            <p:cNvPr id="430" name="Google Shape;430;p43"/>
            <p:cNvSpPr/>
            <p:nvPr/>
          </p:nvSpPr>
          <p:spPr>
            <a:xfrm>
              <a:off x="2260854" y="3111484"/>
              <a:ext cx="8254746" cy="557973"/>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Play"/>
                <a:ea typeface="Play"/>
                <a:cs typeface="Play"/>
                <a:sym typeface="Play"/>
              </a:endParaRPr>
            </a:p>
          </p:txBody>
        </p:sp>
        <p:sp>
          <p:nvSpPr>
            <p:cNvPr id="431" name="Google Shape;431;p43"/>
            <p:cNvSpPr txBox="1"/>
            <p:nvPr/>
          </p:nvSpPr>
          <p:spPr>
            <a:xfrm>
              <a:off x="2260854" y="3090473"/>
              <a:ext cx="8254746" cy="557973"/>
            </a:xfrm>
            <a:prstGeom prst="rect">
              <a:avLst/>
            </a:prstGeom>
            <a:noFill/>
            <a:ln>
              <a:noFill/>
            </a:ln>
          </p:spPr>
          <p:txBody>
            <a:bodyPr anchorCtr="0" anchor="t" bIns="60950" lIns="60950" spcFirstLastPara="1" rIns="60950" wrap="square" tIns="60950">
              <a:noAutofit/>
            </a:bodyPr>
            <a:lstStyle/>
            <a:p>
              <a:pPr indent="0" lvl="0" marL="0" marR="0" rtl="0" algn="l">
                <a:lnSpc>
                  <a:spcPct val="90000"/>
                </a:lnSpc>
                <a:spcBef>
                  <a:spcPts val="0"/>
                </a:spcBef>
                <a:spcAft>
                  <a:spcPts val="0"/>
                </a:spcAft>
                <a:buClr>
                  <a:schemeClr val="dk1"/>
                </a:buClr>
                <a:buSzPts val="1600"/>
                <a:buFont typeface="Arial"/>
                <a:buNone/>
              </a:pPr>
              <a:r>
                <a:rPr b="0" i="0" lang="en-US" sz="1600" u="none" cap="none" strike="noStrike">
                  <a:solidFill>
                    <a:schemeClr val="dk1"/>
                  </a:solidFill>
                  <a:latin typeface="Play"/>
                  <a:ea typeface="Play"/>
                  <a:cs typeface="Play"/>
                  <a:sym typeface="Play"/>
                </a:rPr>
                <a:t>Conectar a los residentes con recursos esenciales a través de la asociación con Bedford Stuyvesant Restoration Corporation</a:t>
              </a:r>
              <a:endParaRPr b="0" i="0" sz="1400" u="none" cap="none" strike="noStrike">
                <a:solidFill>
                  <a:srgbClr val="000000"/>
                </a:solidFill>
                <a:latin typeface="Play"/>
                <a:ea typeface="Play"/>
                <a:cs typeface="Play"/>
                <a:sym typeface="Play"/>
              </a:endParaRPr>
            </a:p>
          </p:txBody>
        </p:sp>
        <p:cxnSp>
          <p:nvCxnSpPr>
            <p:cNvPr id="432" name="Google Shape;432;p43"/>
            <p:cNvCxnSpPr/>
            <p:nvPr/>
          </p:nvCxnSpPr>
          <p:spPr>
            <a:xfrm>
              <a:off x="2103120" y="3669458"/>
              <a:ext cx="8412480" cy="0"/>
            </a:xfrm>
            <a:prstGeom prst="straightConnector1">
              <a:avLst/>
            </a:prstGeom>
            <a:solidFill>
              <a:srgbClr val="98CB37"/>
            </a:solidFill>
            <a:ln cap="flat" cmpd="sng" w="19050">
              <a:solidFill>
                <a:srgbClr val="44C1A3"/>
              </a:solidFill>
              <a:prstDash val="solid"/>
              <a:miter lim="800000"/>
              <a:headEnd len="sm" w="sm" type="none"/>
              <a:tailEnd len="sm" w="sm" type="none"/>
            </a:ln>
          </p:spPr>
        </p:cxnSp>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 name="Shape 436"/>
        <p:cNvGrpSpPr/>
        <p:nvPr/>
      </p:nvGrpSpPr>
      <p:grpSpPr>
        <a:xfrm>
          <a:off x="0" y="0"/>
          <a:ext cx="0" cy="0"/>
          <a:chOff x="0" y="0"/>
          <a:chExt cx="0" cy="0"/>
        </a:xfrm>
      </p:grpSpPr>
      <p:grpSp>
        <p:nvGrpSpPr>
          <p:cNvPr id="437" name="Google Shape;437;p44"/>
          <p:cNvGrpSpPr/>
          <p:nvPr/>
        </p:nvGrpSpPr>
        <p:grpSpPr>
          <a:xfrm>
            <a:off x="0" y="1083484"/>
            <a:ext cx="355241" cy="673500"/>
            <a:chOff x="0" y="823811"/>
            <a:chExt cx="355241" cy="673500"/>
          </a:xfrm>
        </p:grpSpPr>
        <p:sp>
          <p:nvSpPr>
            <p:cNvPr id="438" name="Google Shape;438;p44"/>
            <p:cNvSpPr/>
            <p:nvPr/>
          </p:nvSpPr>
          <p:spPr>
            <a:xfrm>
              <a:off x="0" y="823811"/>
              <a:ext cx="87300" cy="6735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Play"/>
                <a:ea typeface="Play"/>
                <a:cs typeface="Play"/>
                <a:sym typeface="Play"/>
              </a:endParaRPr>
            </a:p>
          </p:txBody>
        </p:sp>
        <p:sp>
          <p:nvSpPr>
            <p:cNvPr id="439" name="Google Shape;439;p44"/>
            <p:cNvSpPr/>
            <p:nvPr/>
          </p:nvSpPr>
          <p:spPr>
            <a:xfrm>
              <a:off x="159341" y="823811"/>
              <a:ext cx="195900" cy="6735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Play"/>
                <a:ea typeface="Play"/>
                <a:cs typeface="Play"/>
                <a:sym typeface="Play"/>
              </a:endParaRPr>
            </a:p>
          </p:txBody>
        </p:sp>
      </p:grpSp>
      <p:sp>
        <p:nvSpPr>
          <p:cNvPr id="440" name="Google Shape;440;p44"/>
          <p:cNvSpPr/>
          <p:nvPr/>
        </p:nvSpPr>
        <p:spPr>
          <a:xfrm flipH="1">
            <a:off x="852315" y="1083469"/>
            <a:ext cx="4297800" cy="273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Play"/>
              <a:ea typeface="Play"/>
              <a:cs typeface="Play"/>
              <a:sym typeface="Play"/>
            </a:endParaRPr>
          </a:p>
        </p:txBody>
      </p:sp>
      <p:sp>
        <p:nvSpPr>
          <p:cNvPr id="441" name="Google Shape;441;p44"/>
          <p:cNvSpPr/>
          <p:nvPr/>
        </p:nvSpPr>
        <p:spPr>
          <a:xfrm flipH="1">
            <a:off x="11576400" y="0"/>
            <a:ext cx="61560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Play"/>
              <a:ea typeface="Play"/>
              <a:cs typeface="Play"/>
              <a:sym typeface="Play"/>
            </a:endParaRPr>
          </a:p>
        </p:txBody>
      </p:sp>
      <p:sp>
        <p:nvSpPr>
          <p:cNvPr id="442" name="Google Shape;442;p44"/>
          <p:cNvSpPr txBox="1"/>
          <p:nvPr>
            <p:ph type="title"/>
          </p:nvPr>
        </p:nvSpPr>
        <p:spPr>
          <a:xfrm>
            <a:off x="852313" y="319250"/>
            <a:ext cx="6211875" cy="734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002060"/>
              </a:buClr>
              <a:buSzPts val="3600"/>
              <a:buFont typeface="Trebuchet MS"/>
              <a:buNone/>
            </a:pPr>
            <a:r>
              <a:rPr lang="en-US">
                <a:latin typeface="Play"/>
                <a:ea typeface="Play"/>
                <a:cs typeface="Play"/>
                <a:sym typeface="Play"/>
              </a:rPr>
              <a:t>Su Papel en el Proceso</a:t>
            </a:r>
            <a:endParaRPr/>
          </a:p>
        </p:txBody>
      </p:sp>
      <p:grpSp>
        <p:nvGrpSpPr>
          <p:cNvPr id="443" name="Google Shape;443;p44"/>
          <p:cNvGrpSpPr/>
          <p:nvPr/>
        </p:nvGrpSpPr>
        <p:grpSpPr>
          <a:xfrm>
            <a:off x="1237130" y="1652152"/>
            <a:ext cx="9239861" cy="4515159"/>
            <a:chOff x="1315" y="744890"/>
            <a:chExt cx="6261009" cy="4014907"/>
          </a:xfrm>
        </p:grpSpPr>
        <p:sp>
          <p:nvSpPr>
            <p:cNvPr id="444" name="Google Shape;444;p44"/>
            <p:cNvSpPr/>
            <p:nvPr/>
          </p:nvSpPr>
          <p:spPr>
            <a:xfrm>
              <a:off x="2807142" y="1541458"/>
              <a:ext cx="615154" cy="91440"/>
            </a:xfrm>
            <a:custGeom>
              <a:rect b="b" l="l" r="r" t="t"/>
              <a:pathLst>
                <a:path extrusionOk="0" h="120000" w="120000">
                  <a:moveTo>
                    <a:pt x="0" y="60000"/>
                  </a:moveTo>
                  <a:lnTo>
                    <a:pt x="120000" y="60000"/>
                  </a:lnTo>
                </a:path>
              </a:pathLst>
            </a:custGeom>
            <a:noFill/>
            <a:ln cap="flat" cmpd="sng" w="12700">
              <a:solidFill>
                <a:srgbClr val="62A534"/>
              </a:solidFill>
              <a:prstDash val="solid"/>
              <a:miter lim="800000"/>
              <a:headEnd len="sm" w="sm" type="none"/>
              <a:tailEnd len="med" w="med" type="stealth"/>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Play"/>
                <a:ea typeface="Play"/>
                <a:cs typeface="Play"/>
                <a:sym typeface="Play"/>
              </a:endParaRPr>
            </a:p>
          </p:txBody>
        </p:sp>
        <p:sp>
          <p:nvSpPr>
            <p:cNvPr id="445" name="Google Shape;445;p44"/>
            <p:cNvSpPr txBox="1"/>
            <p:nvPr/>
          </p:nvSpPr>
          <p:spPr>
            <a:xfrm>
              <a:off x="3098576" y="1583949"/>
              <a:ext cx="32287" cy="6457"/>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chemeClr val="dk1"/>
                </a:buClr>
                <a:buSzPts val="500"/>
                <a:buFont typeface="Arial"/>
                <a:buNone/>
              </a:pPr>
              <a:r>
                <a:t/>
              </a:r>
              <a:endParaRPr b="0" i="0" sz="500" u="none" cap="none" strike="noStrike">
                <a:solidFill>
                  <a:schemeClr val="dk1"/>
                </a:solidFill>
                <a:latin typeface="Play"/>
                <a:ea typeface="Play"/>
                <a:cs typeface="Play"/>
                <a:sym typeface="Play"/>
              </a:endParaRPr>
            </a:p>
          </p:txBody>
        </p:sp>
        <p:sp>
          <p:nvSpPr>
            <p:cNvPr id="446" name="Google Shape;446;p44"/>
            <p:cNvSpPr/>
            <p:nvPr/>
          </p:nvSpPr>
          <p:spPr>
            <a:xfrm>
              <a:off x="1315" y="744890"/>
              <a:ext cx="2807627" cy="1684576"/>
            </a:xfrm>
            <a:prstGeom prst="rect">
              <a:avLst/>
            </a:prstGeom>
            <a:solidFill>
              <a:srgbClr val="62A534"/>
            </a:solidFill>
            <a:ln cap="flat" cmpd="sng" w="1905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Play"/>
                <a:ea typeface="Play"/>
                <a:cs typeface="Play"/>
                <a:sym typeface="Play"/>
              </a:endParaRPr>
            </a:p>
          </p:txBody>
        </p:sp>
        <p:sp>
          <p:nvSpPr>
            <p:cNvPr id="447" name="Google Shape;447;p44"/>
            <p:cNvSpPr txBox="1"/>
            <p:nvPr/>
          </p:nvSpPr>
          <p:spPr>
            <a:xfrm>
              <a:off x="1315" y="744890"/>
              <a:ext cx="2807627" cy="1684576"/>
            </a:xfrm>
            <a:prstGeom prst="rect">
              <a:avLst/>
            </a:prstGeom>
            <a:solidFill>
              <a:srgbClr val="7BD4A7"/>
            </a:solidFill>
            <a:ln>
              <a:noFill/>
            </a:ln>
          </p:spPr>
          <p:txBody>
            <a:bodyPr anchorCtr="0" anchor="ctr" bIns="144400" lIns="137575" spcFirstLastPara="1" rIns="137575" wrap="square" tIns="144400">
              <a:noAutofit/>
            </a:bodyPr>
            <a:lstStyle/>
            <a:p>
              <a:pPr indent="0" lvl="0" marL="0" marR="0" rtl="0" algn="ctr">
                <a:lnSpc>
                  <a:spcPct val="90000"/>
                </a:lnSpc>
                <a:spcBef>
                  <a:spcPts val="0"/>
                </a:spcBef>
                <a:spcAft>
                  <a:spcPts val="0"/>
                </a:spcAft>
                <a:buClr>
                  <a:schemeClr val="lt1"/>
                </a:buClr>
                <a:buSzPts val="2400"/>
                <a:buFont typeface="Arial"/>
                <a:buNone/>
              </a:pPr>
              <a:r>
                <a:rPr b="0" i="0" lang="en-US" sz="2400" u="none" cap="none" strike="noStrike">
                  <a:solidFill>
                    <a:schemeClr val="lt1"/>
                  </a:solidFill>
                  <a:latin typeface="Play"/>
                  <a:ea typeface="Play"/>
                  <a:cs typeface="Play"/>
                  <a:sym typeface="Play"/>
                </a:rPr>
                <a:t>Brindar acceso cuando se le solicite para el trabajo de construcción</a:t>
              </a:r>
              <a:endParaRPr b="0" i="0" sz="2400" u="none" cap="none" strike="noStrike">
                <a:solidFill>
                  <a:schemeClr val="lt1"/>
                </a:solidFill>
                <a:latin typeface="Play"/>
                <a:ea typeface="Play"/>
                <a:cs typeface="Play"/>
                <a:sym typeface="Play"/>
              </a:endParaRPr>
            </a:p>
          </p:txBody>
        </p:sp>
        <p:sp>
          <p:nvSpPr>
            <p:cNvPr id="448" name="Google Shape;448;p44"/>
            <p:cNvSpPr/>
            <p:nvPr/>
          </p:nvSpPr>
          <p:spPr>
            <a:xfrm>
              <a:off x="1405128" y="2427666"/>
              <a:ext cx="3453382" cy="615154"/>
            </a:xfrm>
            <a:custGeom>
              <a:rect b="b" l="l" r="r" t="t"/>
              <a:pathLst>
                <a:path extrusionOk="0" h="120000" w="120000">
                  <a:moveTo>
                    <a:pt x="120000" y="0"/>
                  </a:moveTo>
                  <a:lnTo>
                    <a:pt x="120000" y="63336"/>
                  </a:lnTo>
                  <a:lnTo>
                    <a:pt x="0" y="63336"/>
                  </a:lnTo>
                  <a:lnTo>
                    <a:pt x="0" y="120000"/>
                  </a:lnTo>
                </a:path>
              </a:pathLst>
            </a:custGeom>
            <a:noFill/>
            <a:ln cap="flat" cmpd="sng" w="12700">
              <a:solidFill>
                <a:srgbClr val="35A53B"/>
              </a:solidFill>
              <a:prstDash val="solid"/>
              <a:miter lim="800000"/>
              <a:headEnd len="sm" w="sm" type="none"/>
              <a:tailEnd len="med" w="med" type="stealth"/>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Play"/>
                <a:ea typeface="Play"/>
                <a:cs typeface="Play"/>
                <a:sym typeface="Play"/>
              </a:endParaRPr>
            </a:p>
          </p:txBody>
        </p:sp>
        <p:sp>
          <p:nvSpPr>
            <p:cNvPr id="449" name="Google Shape;449;p44"/>
            <p:cNvSpPr txBox="1"/>
            <p:nvPr/>
          </p:nvSpPr>
          <p:spPr>
            <a:xfrm>
              <a:off x="3043989" y="2732015"/>
              <a:ext cx="175661" cy="6457"/>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chemeClr val="dk1"/>
                </a:buClr>
                <a:buSzPts val="500"/>
                <a:buFont typeface="Arial"/>
                <a:buNone/>
              </a:pPr>
              <a:r>
                <a:t/>
              </a:r>
              <a:endParaRPr b="0" i="0" sz="500" u="none" cap="none" strike="noStrike">
                <a:solidFill>
                  <a:schemeClr val="dk1"/>
                </a:solidFill>
                <a:latin typeface="Play"/>
                <a:ea typeface="Play"/>
                <a:cs typeface="Play"/>
                <a:sym typeface="Play"/>
              </a:endParaRPr>
            </a:p>
          </p:txBody>
        </p:sp>
        <p:sp>
          <p:nvSpPr>
            <p:cNvPr id="450" name="Google Shape;450;p44"/>
            <p:cNvSpPr/>
            <p:nvPr/>
          </p:nvSpPr>
          <p:spPr>
            <a:xfrm>
              <a:off x="3454697" y="744890"/>
              <a:ext cx="2807627" cy="1684576"/>
            </a:xfrm>
            <a:prstGeom prst="rect">
              <a:avLst/>
            </a:prstGeom>
            <a:solidFill>
              <a:srgbClr val="40A535"/>
            </a:solidFill>
            <a:ln cap="flat" cmpd="sng" w="1905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Play"/>
                <a:ea typeface="Play"/>
                <a:cs typeface="Play"/>
                <a:sym typeface="Play"/>
              </a:endParaRPr>
            </a:p>
          </p:txBody>
        </p:sp>
        <p:sp>
          <p:nvSpPr>
            <p:cNvPr id="451" name="Google Shape;451;p44"/>
            <p:cNvSpPr txBox="1"/>
            <p:nvPr/>
          </p:nvSpPr>
          <p:spPr>
            <a:xfrm>
              <a:off x="3454697" y="744890"/>
              <a:ext cx="2807627" cy="1684576"/>
            </a:xfrm>
            <a:prstGeom prst="rect">
              <a:avLst/>
            </a:prstGeom>
            <a:solidFill>
              <a:srgbClr val="44C1A3"/>
            </a:solidFill>
            <a:ln>
              <a:noFill/>
            </a:ln>
          </p:spPr>
          <p:txBody>
            <a:bodyPr anchorCtr="0" anchor="ctr" bIns="144400" lIns="137575" spcFirstLastPara="1" rIns="137575" wrap="square" tIns="144400">
              <a:noAutofit/>
            </a:bodyPr>
            <a:lstStyle/>
            <a:p>
              <a:pPr indent="0" lvl="0" marL="0" marR="0" rtl="0" algn="ctr">
                <a:lnSpc>
                  <a:spcPct val="90000"/>
                </a:lnSpc>
                <a:spcBef>
                  <a:spcPts val="0"/>
                </a:spcBef>
                <a:spcAft>
                  <a:spcPts val="0"/>
                </a:spcAft>
                <a:buClr>
                  <a:schemeClr val="lt1"/>
                </a:buClr>
                <a:buSzPts val="1900"/>
                <a:buFont typeface="Arial"/>
                <a:buNone/>
              </a:pPr>
              <a:r>
                <a:rPr b="0" i="0" lang="en-US" sz="2400" u="none" cap="none" strike="noStrike">
                  <a:solidFill>
                    <a:schemeClr val="lt1"/>
                  </a:solidFill>
                  <a:latin typeface="Play"/>
                  <a:ea typeface="Play"/>
                  <a:cs typeface="Play"/>
                  <a:sym typeface="Play"/>
                </a:rPr>
                <a:t>Preparar su unidad para la próxima construcción</a:t>
              </a:r>
              <a:endParaRPr/>
            </a:p>
            <a:p>
              <a:pPr indent="0" lvl="0" marL="0" marR="0" rtl="0" algn="ctr">
                <a:lnSpc>
                  <a:spcPct val="90000"/>
                </a:lnSpc>
                <a:spcBef>
                  <a:spcPts val="0"/>
                </a:spcBef>
                <a:spcAft>
                  <a:spcPts val="0"/>
                </a:spcAft>
                <a:buClr>
                  <a:schemeClr val="lt1"/>
                </a:buClr>
                <a:buSzPts val="1900"/>
                <a:buFont typeface="Arial"/>
                <a:buNone/>
              </a:pPr>
              <a:r>
                <a:t/>
              </a:r>
              <a:endParaRPr b="0" i="0" sz="1100" u="none" cap="none" strike="noStrike">
                <a:solidFill>
                  <a:schemeClr val="lt1"/>
                </a:solidFill>
                <a:latin typeface="Play"/>
                <a:ea typeface="Play"/>
                <a:cs typeface="Play"/>
                <a:sym typeface="Play"/>
              </a:endParaRPr>
            </a:p>
            <a:p>
              <a:pPr indent="0" lvl="0" marL="0" marR="0" rtl="0" algn="ctr">
                <a:lnSpc>
                  <a:spcPct val="90000"/>
                </a:lnSpc>
                <a:spcBef>
                  <a:spcPts val="0"/>
                </a:spcBef>
                <a:spcAft>
                  <a:spcPts val="0"/>
                </a:spcAft>
                <a:buClr>
                  <a:schemeClr val="lt1"/>
                </a:buClr>
                <a:buSzPts val="1900"/>
                <a:buFont typeface="Arial"/>
                <a:buNone/>
              </a:pPr>
              <a:r>
                <a:rPr b="0" i="1" lang="en-US" sz="1800" u="none" cap="none" strike="noStrike">
                  <a:solidFill>
                    <a:schemeClr val="lt1"/>
                  </a:solidFill>
                  <a:latin typeface="Play"/>
                  <a:ea typeface="Play"/>
                  <a:cs typeface="Play"/>
                  <a:sym typeface="Play"/>
                </a:rPr>
                <a:t>(por favor infórmele a su coordinador por anticipado si usted necesita asistencia)</a:t>
              </a:r>
              <a:endParaRPr b="0" i="1" sz="1800" u="none" cap="none" strike="noStrike">
                <a:solidFill>
                  <a:schemeClr val="lt1"/>
                </a:solidFill>
                <a:latin typeface="Play"/>
                <a:ea typeface="Play"/>
                <a:cs typeface="Play"/>
                <a:sym typeface="Play"/>
              </a:endParaRPr>
            </a:p>
          </p:txBody>
        </p:sp>
        <p:sp>
          <p:nvSpPr>
            <p:cNvPr id="452" name="Google Shape;452;p44"/>
            <p:cNvSpPr/>
            <p:nvPr/>
          </p:nvSpPr>
          <p:spPr>
            <a:xfrm>
              <a:off x="2807142" y="3871789"/>
              <a:ext cx="615154" cy="91440"/>
            </a:xfrm>
            <a:custGeom>
              <a:rect b="b" l="l" r="r" t="t"/>
              <a:pathLst>
                <a:path extrusionOk="0" h="120000" w="120000">
                  <a:moveTo>
                    <a:pt x="0" y="60000"/>
                  </a:moveTo>
                  <a:lnTo>
                    <a:pt x="120000" y="60000"/>
                  </a:lnTo>
                </a:path>
              </a:pathLst>
            </a:custGeom>
            <a:noFill/>
            <a:ln cap="flat" cmpd="sng" w="12700">
              <a:solidFill>
                <a:srgbClr val="35A66F"/>
              </a:solidFill>
              <a:prstDash val="solid"/>
              <a:miter lim="800000"/>
              <a:headEnd len="sm" w="sm" type="none"/>
              <a:tailEnd len="med" w="med" type="stealth"/>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Play"/>
                <a:ea typeface="Play"/>
                <a:cs typeface="Play"/>
                <a:sym typeface="Play"/>
              </a:endParaRPr>
            </a:p>
          </p:txBody>
        </p:sp>
        <p:sp>
          <p:nvSpPr>
            <p:cNvPr id="453" name="Google Shape;453;p44"/>
            <p:cNvSpPr txBox="1"/>
            <p:nvPr/>
          </p:nvSpPr>
          <p:spPr>
            <a:xfrm>
              <a:off x="3098576" y="3914280"/>
              <a:ext cx="32287" cy="6457"/>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chemeClr val="dk1"/>
                </a:buClr>
                <a:buSzPts val="500"/>
                <a:buFont typeface="Arial"/>
                <a:buNone/>
              </a:pPr>
              <a:r>
                <a:t/>
              </a:r>
              <a:endParaRPr b="0" i="0" sz="500" u="none" cap="none" strike="noStrike">
                <a:solidFill>
                  <a:schemeClr val="dk1"/>
                </a:solidFill>
                <a:latin typeface="Play"/>
                <a:ea typeface="Play"/>
                <a:cs typeface="Play"/>
                <a:sym typeface="Play"/>
              </a:endParaRPr>
            </a:p>
          </p:txBody>
        </p:sp>
        <p:sp>
          <p:nvSpPr>
            <p:cNvPr id="454" name="Google Shape;454;p44"/>
            <p:cNvSpPr/>
            <p:nvPr/>
          </p:nvSpPr>
          <p:spPr>
            <a:xfrm>
              <a:off x="1315" y="3075221"/>
              <a:ext cx="2807627" cy="1684576"/>
            </a:xfrm>
            <a:prstGeom prst="rect">
              <a:avLst/>
            </a:prstGeom>
            <a:solidFill>
              <a:srgbClr val="35A64C"/>
            </a:solidFill>
            <a:ln cap="flat" cmpd="sng" w="1905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Play"/>
                <a:ea typeface="Play"/>
                <a:cs typeface="Play"/>
                <a:sym typeface="Play"/>
              </a:endParaRPr>
            </a:p>
          </p:txBody>
        </p:sp>
        <p:sp>
          <p:nvSpPr>
            <p:cNvPr id="455" name="Google Shape;455;p44"/>
            <p:cNvSpPr txBox="1"/>
            <p:nvPr/>
          </p:nvSpPr>
          <p:spPr>
            <a:xfrm>
              <a:off x="1315" y="3075221"/>
              <a:ext cx="2807627" cy="1684576"/>
            </a:xfrm>
            <a:prstGeom prst="rect">
              <a:avLst/>
            </a:prstGeom>
            <a:solidFill>
              <a:srgbClr val="30937B"/>
            </a:solidFill>
            <a:ln>
              <a:noFill/>
            </a:ln>
          </p:spPr>
          <p:txBody>
            <a:bodyPr anchorCtr="0" anchor="ctr" bIns="144400" lIns="137575" spcFirstLastPara="1" rIns="137575" wrap="square" tIns="144400">
              <a:noAutofit/>
            </a:bodyPr>
            <a:lstStyle/>
            <a:p>
              <a:pPr indent="0" lvl="0" marL="0" marR="0" rtl="0" algn="ctr">
                <a:lnSpc>
                  <a:spcPct val="90000"/>
                </a:lnSpc>
                <a:spcBef>
                  <a:spcPts val="0"/>
                </a:spcBef>
                <a:spcAft>
                  <a:spcPts val="0"/>
                </a:spcAft>
                <a:buClr>
                  <a:schemeClr val="lt1"/>
                </a:buClr>
                <a:buSzPts val="2400"/>
                <a:buFont typeface="Arial"/>
                <a:buNone/>
              </a:pPr>
              <a:r>
                <a:rPr b="0" i="0" lang="en-US" sz="2400" u="none" cap="none" strike="noStrike">
                  <a:solidFill>
                    <a:schemeClr val="lt1"/>
                  </a:solidFill>
                  <a:latin typeface="Play"/>
                  <a:ea typeface="Play"/>
                  <a:cs typeface="Play"/>
                  <a:sym typeface="Play"/>
                </a:rPr>
                <a:t>Asistir a las reuniones de los residentes para mantenerse actualizado y hacer cualquier pregunta</a:t>
              </a:r>
              <a:endParaRPr b="0" i="0" sz="2400" u="none" cap="none" strike="noStrike">
                <a:solidFill>
                  <a:schemeClr val="lt1"/>
                </a:solidFill>
                <a:latin typeface="Play"/>
                <a:ea typeface="Play"/>
                <a:cs typeface="Play"/>
                <a:sym typeface="Play"/>
              </a:endParaRPr>
            </a:p>
          </p:txBody>
        </p:sp>
        <p:sp>
          <p:nvSpPr>
            <p:cNvPr id="456" name="Google Shape;456;p44"/>
            <p:cNvSpPr/>
            <p:nvPr/>
          </p:nvSpPr>
          <p:spPr>
            <a:xfrm>
              <a:off x="3454697" y="3075221"/>
              <a:ext cx="2807627" cy="1684576"/>
            </a:xfrm>
            <a:prstGeom prst="rect">
              <a:avLst/>
            </a:prstGeom>
            <a:solidFill>
              <a:srgbClr val="35A66F"/>
            </a:solidFill>
            <a:ln cap="flat" cmpd="sng" w="1905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Play"/>
                <a:ea typeface="Play"/>
                <a:cs typeface="Play"/>
                <a:sym typeface="Play"/>
              </a:endParaRPr>
            </a:p>
          </p:txBody>
        </p:sp>
        <p:sp>
          <p:nvSpPr>
            <p:cNvPr id="457" name="Google Shape;457;p44"/>
            <p:cNvSpPr txBox="1"/>
            <p:nvPr/>
          </p:nvSpPr>
          <p:spPr>
            <a:xfrm>
              <a:off x="3454697" y="3075221"/>
              <a:ext cx="2807627" cy="1684576"/>
            </a:xfrm>
            <a:prstGeom prst="rect">
              <a:avLst/>
            </a:prstGeom>
            <a:solidFill>
              <a:srgbClr val="206252"/>
            </a:solidFill>
            <a:ln>
              <a:noFill/>
            </a:ln>
          </p:spPr>
          <p:txBody>
            <a:bodyPr anchorCtr="0" anchor="ctr" bIns="144400" lIns="137575" spcFirstLastPara="1" rIns="137575" wrap="square" tIns="144400">
              <a:noAutofit/>
            </a:bodyPr>
            <a:lstStyle/>
            <a:p>
              <a:pPr indent="0" lvl="0" marL="0" marR="0" rtl="0" algn="ctr">
                <a:lnSpc>
                  <a:spcPct val="90000"/>
                </a:lnSpc>
                <a:spcBef>
                  <a:spcPts val="0"/>
                </a:spcBef>
                <a:spcAft>
                  <a:spcPts val="0"/>
                </a:spcAft>
                <a:buClr>
                  <a:schemeClr val="lt1"/>
                </a:buClr>
                <a:buSzPts val="2400"/>
                <a:buFont typeface="Arial"/>
                <a:buNone/>
              </a:pPr>
              <a:r>
                <a:rPr b="0" i="0" lang="en-US" sz="2400" u="none" cap="none" strike="noStrike">
                  <a:solidFill>
                    <a:schemeClr val="lt1"/>
                  </a:solidFill>
                  <a:latin typeface="Play"/>
                  <a:ea typeface="Play"/>
                  <a:cs typeface="Play"/>
                  <a:sym typeface="Play"/>
                </a:rPr>
                <a:t>Mantenerse informado al leer todos nuestros avisos</a:t>
              </a:r>
              <a:endParaRPr b="0" i="0" sz="2400" u="none" cap="none" strike="noStrike">
                <a:solidFill>
                  <a:schemeClr val="lt1"/>
                </a:solidFill>
                <a:latin typeface="Play"/>
                <a:ea typeface="Play"/>
                <a:cs typeface="Play"/>
                <a:sym typeface="Play"/>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 name="Shape 461"/>
        <p:cNvGrpSpPr/>
        <p:nvPr/>
      </p:nvGrpSpPr>
      <p:grpSpPr>
        <a:xfrm>
          <a:off x="0" y="0"/>
          <a:ext cx="0" cy="0"/>
          <a:chOff x="0" y="0"/>
          <a:chExt cx="0" cy="0"/>
        </a:xfrm>
      </p:grpSpPr>
      <p:pic>
        <p:nvPicPr>
          <p:cNvPr id="462" name="Google Shape;462;p45"/>
          <p:cNvPicPr preferRelativeResize="0"/>
          <p:nvPr/>
        </p:nvPicPr>
        <p:blipFill rotWithShape="1">
          <a:blip r:embed="rId3">
            <a:alphaModFix amt="38000"/>
          </a:blip>
          <a:srcRect b="0" l="0" r="0" t="0"/>
          <a:stretch/>
        </p:blipFill>
        <p:spPr>
          <a:xfrm>
            <a:off x="0" y="0"/>
            <a:ext cx="12192000" cy="6858000"/>
          </a:xfrm>
          <a:prstGeom prst="rect">
            <a:avLst/>
          </a:prstGeom>
          <a:noFill/>
          <a:ln>
            <a:noFill/>
          </a:ln>
        </p:spPr>
      </p:pic>
      <p:sp>
        <p:nvSpPr>
          <p:cNvPr id="463" name="Google Shape;463;p45"/>
          <p:cNvSpPr/>
          <p:nvPr/>
        </p:nvSpPr>
        <p:spPr>
          <a:xfrm>
            <a:off x="-25" y="2273700"/>
            <a:ext cx="12192025" cy="2310600"/>
          </a:xfrm>
          <a:prstGeom prst="rect">
            <a:avLst/>
          </a:prstGeom>
          <a:solidFill>
            <a:srgbClr val="297D5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64" name="Google Shape;464;p45"/>
          <p:cNvSpPr txBox="1"/>
          <p:nvPr/>
        </p:nvSpPr>
        <p:spPr>
          <a:xfrm>
            <a:off x="1855787" y="2921184"/>
            <a:ext cx="8480400" cy="1015632"/>
          </a:xfrm>
          <a:prstGeom prst="rect">
            <a:avLst/>
          </a:prstGeom>
          <a:noFill/>
          <a:ln>
            <a:noFill/>
          </a:ln>
        </p:spPr>
        <p:txBody>
          <a:bodyPr anchorCtr="0" anchor="t" bIns="91425" lIns="91425" spcFirstLastPara="1" rIns="91425" wrap="square" tIns="91425">
            <a:spAutoFit/>
          </a:bodyPr>
          <a:lstStyle/>
          <a:p>
            <a:pPr indent="0" lvl="0" marL="0" marR="0" rtl="0" algn="ctr">
              <a:lnSpc>
                <a:spcPct val="90000"/>
              </a:lnSpc>
              <a:spcBef>
                <a:spcPts val="0"/>
              </a:spcBef>
              <a:spcAft>
                <a:spcPts val="0"/>
              </a:spcAft>
              <a:buClr>
                <a:srgbClr val="000000"/>
              </a:buClr>
              <a:buSzPts val="6000"/>
              <a:buFont typeface="Arial"/>
              <a:buNone/>
            </a:pPr>
            <a:r>
              <a:rPr b="1" i="0" lang="en-US" sz="6000" u="none" cap="none" strike="noStrike">
                <a:solidFill>
                  <a:schemeClr val="lt1"/>
                </a:solidFill>
                <a:latin typeface="Play"/>
                <a:ea typeface="Play"/>
                <a:cs typeface="Play"/>
                <a:sym typeface="Play"/>
              </a:rPr>
              <a:t>PONIÉNDOLO AL DÍA</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8" name="Shape 468"/>
        <p:cNvGrpSpPr/>
        <p:nvPr/>
      </p:nvGrpSpPr>
      <p:grpSpPr>
        <a:xfrm>
          <a:off x="0" y="0"/>
          <a:ext cx="0" cy="0"/>
          <a:chOff x="0" y="0"/>
          <a:chExt cx="0" cy="0"/>
        </a:xfrm>
      </p:grpSpPr>
      <p:sp>
        <p:nvSpPr>
          <p:cNvPr id="469" name="Google Shape;469;p46"/>
          <p:cNvSpPr txBox="1"/>
          <p:nvPr/>
        </p:nvSpPr>
        <p:spPr>
          <a:xfrm>
            <a:off x="618555" y="319250"/>
            <a:ext cx="8130997" cy="7347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002060"/>
              </a:buClr>
              <a:buSzPts val="3600"/>
              <a:buFont typeface="Trebuchet MS"/>
              <a:buNone/>
            </a:pPr>
            <a:r>
              <a:rPr b="0" i="0" lang="en-US" sz="4400" u="none" cap="none" strike="noStrike">
                <a:solidFill>
                  <a:schemeClr val="dk1"/>
                </a:solidFill>
                <a:latin typeface="Play"/>
                <a:ea typeface="Play"/>
                <a:cs typeface="Play"/>
                <a:sym typeface="Play"/>
              </a:rPr>
              <a:t>Hitos y Próximos Pasos</a:t>
            </a:r>
            <a:endParaRPr/>
          </a:p>
        </p:txBody>
      </p:sp>
      <p:grpSp>
        <p:nvGrpSpPr>
          <p:cNvPr id="470" name="Google Shape;470;p46"/>
          <p:cNvGrpSpPr/>
          <p:nvPr/>
        </p:nvGrpSpPr>
        <p:grpSpPr>
          <a:xfrm>
            <a:off x="0" y="1083484"/>
            <a:ext cx="355241" cy="673500"/>
            <a:chOff x="0" y="823811"/>
            <a:chExt cx="355241" cy="673500"/>
          </a:xfrm>
        </p:grpSpPr>
        <p:sp>
          <p:nvSpPr>
            <p:cNvPr id="471" name="Google Shape;471;p46"/>
            <p:cNvSpPr/>
            <p:nvPr/>
          </p:nvSpPr>
          <p:spPr>
            <a:xfrm>
              <a:off x="0" y="823811"/>
              <a:ext cx="87300" cy="6735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Play"/>
                <a:ea typeface="Play"/>
                <a:cs typeface="Play"/>
                <a:sym typeface="Play"/>
              </a:endParaRPr>
            </a:p>
          </p:txBody>
        </p:sp>
        <p:sp>
          <p:nvSpPr>
            <p:cNvPr id="472" name="Google Shape;472;p46"/>
            <p:cNvSpPr/>
            <p:nvPr/>
          </p:nvSpPr>
          <p:spPr>
            <a:xfrm>
              <a:off x="159341" y="823811"/>
              <a:ext cx="195900" cy="6735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Play"/>
                <a:ea typeface="Play"/>
                <a:cs typeface="Play"/>
                <a:sym typeface="Play"/>
              </a:endParaRPr>
            </a:p>
          </p:txBody>
        </p:sp>
      </p:grpSp>
      <p:sp>
        <p:nvSpPr>
          <p:cNvPr id="473" name="Google Shape;473;p46"/>
          <p:cNvSpPr/>
          <p:nvPr/>
        </p:nvSpPr>
        <p:spPr>
          <a:xfrm flipH="1">
            <a:off x="852315" y="1083469"/>
            <a:ext cx="4297800" cy="273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Play"/>
              <a:ea typeface="Play"/>
              <a:cs typeface="Play"/>
              <a:sym typeface="Play"/>
            </a:endParaRPr>
          </a:p>
        </p:txBody>
      </p:sp>
      <p:sp>
        <p:nvSpPr>
          <p:cNvPr id="474" name="Google Shape;474;p46"/>
          <p:cNvSpPr/>
          <p:nvPr/>
        </p:nvSpPr>
        <p:spPr>
          <a:xfrm flipH="1">
            <a:off x="11576400" y="0"/>
            <a:ext cx="61560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Play"/>
              <a:ea typeface="Play"/>
              <a:cs typeface="Play"/>
              <a:sym typeface="Play"/>
            </a:endParaRPr>
          </a:p>
        </p:txBody>
      </p:sp>
      <p:sp>
        <p:nvSpPr>
          <p:cNvPr id="475" name="Google Shape;475;p46"/>
          <p:cNvSpPr txBox="1"/>
          <p:nvPr/>
        </p:nvSpPr>
        <p:spPr>
          <a:xfrm>
            <a:off x="4796121" y="1340282"/>
            <a:ext cx="6042212" cy="2079986"/>
          </a:xfrm>
          <a:prstGeom prst="rect">
            <a:avLst/>
          </a:prstGeom>
          <a:noFill/>
          <a:ln cap="flat" cmpd="sng" w="19050">
            <a:solidFill>
              <a:srgbClr val="44C1A3"/>
            </a:solidFill>
            <a:prstDash val="solid"/>
            <a:round/>
            <a:headEnd len="sm" w="sm" type="none"/>
            <a:tailEnd len="sm" w="sm" type="none"/>
          </a:ln>
        </p:spPr>
        <p:txBody>
          <a:bodyPr anchorCtr="0" anchor="t" bIns="60925" lIns="121900" spcFirstLastPara="1" rIns="121900" wrap="square" tIns="60925">
            <a:spAutoFit/>
          </a:bodyPr>
          <a:lstStyle/>
          <a:p>
            <a:pPr indent="-285750" lvl="0" marL="361950" marR="0" rtl="0" algn="l">
              <a:lnSpc>
                <a:spcPct val="100000"/>
              </a:lnSpc>
              <a:spcBef>
                <a:spcPts val="500"/>
              </a:spcBef>
              <a:spcAft>
                <a:spcPts val="0"/>
              </a:spcAft>
              <a:buClr>
                <a:schemeClr val="dk1"/>
              </a:buClr>
              <a:buSzPts val="1400"/>
              <a:buFont typeface="Arial"/>
              <a:buChar char="•"/>
            </a:pPr>
            <a:r>
              <a:rPr b="0" i="0" lang="en-US" sz="1400" u="none" cap="none" strike="noStrike">
                <a:solidFill>
                  <a:schemeClr val="dk1"/>
                </a:solidFill>
                <a:latin typeface="Play"/>
                <a:ea typeface="Play"/>
                <a:cs typeface="Play"/>
                <a:sym typeface="Play"/>
              </a:rPr>
              <a:t>Reunión de Introducción de los Socios de PACT</a:t>
            </a:r>
            <a:endParaRPr/>
          </a:p>
          <a:p>
            <a:pPr indent="-285750" lvl="0" marL="361950" marR="0" rtl="0" algn="l">
              <a:lnSpc>
                <a:spcPct val="100000"/>
              </a:lnSpc>
              <a:spcBef>
                <a:spcPts val="500"/>
              </a:spcBef>
              <a:spcAft>
                <a:spcPts val="0"/>
              </a:spcAft>
              <a:buClr>
                <a:schemeClr val="dk1"/>
              </a:buClr>
              <a:buSzPts val="1400"/>
              <a:buFont typeface="Arial"/>
              <a:buChar char="•"/>
            </a:pPr>
            <a:r>
              <a:rPr b="0" i="0" lang="en-US" sz="1400" u="none" cap="none" strike="noStrike">
                <a:solidFill>
                  <a:schemeClr val="dk1"/>
                </a:solidFill>
                <a:latin typeface="Play"/>
                <a:ea typeface="Play"/>
                <a:cs typeface="Play"/>
                <a:sym typeface="Play"/>
              </a:rPr>
              <a:t>Taller de Diseño Charrette de Baños y Cocinas</a:t>
            </a:r>
            <a:endParaRPr/>
          </a:p>
          <a:p>
            <a:pPr indent="-285750" lvl="0" marL="361950" marR="0" rtl="0" algn="l">
              <a:lnSpc>
                <a:spcPct val="100000"/>
              </a:lnSpc>
              <a:spcBef>
                <a:spcPts val="500"/>
              </a:spcBef>
              <a:spcAft>
                <a:spcPts val="0"/>
              </a:spcAft>
              <a:buClr>
                <a:schemeClr val="dk1"/>
              </a:buClr>
              <a:buSzPts val="1400"/>
              <a:buFont typeface="Arial"/>
              <a:buChar char="•"/>
            </a:pPr>
            <a:r>
              <a:rPr b="0" i="0" lang="en-US" sz="1400" u="none" cap="none" strike="noStrike">
                <a:solidFill>
                  <a:schemeClr val="dk1"/>
                </a:solidFill>
                <a:latin typeface="Play"/>
                <a:ea typeface="Play"/>
                <a:cs typeface="Play"/>
                <a:sym typeface="Play"/>
              </a:rPr>
              <a:t>Taller de Paisajismo, Servicios Sociales y Gestión de Residuos</a:t>
            </a:r>
            <a:endParaRPr/>
          </a:p>
          <a:p>
            <a:pPr indent="-285750" lvl="0" marL="361950" marR="0" rtl="0" algn="l">
              <a:lnSpc>
                <a:spcPct val="100000"/>
              </a:lnSpc>
              <a:spcBef>
                <a:spcPts val="500"/>
              </a:spcBef>
              <a:spcAft>
                <a:spcPts val="0"/>
              </a:spcAft>
              <a:buClr>
                <a:schemeClr val="dk1"/>
              </a:buClr>
              <a:buSzPts val="1400"/>
              <a:buFont typeface="Arial"/>
              <a:buChar char="•"/>
            </a:pPr>
            <a:r>
              <a:rPr b="0" i="0" lang="en-US" sz="1400" u="none" cap="none" strike="noStrike">
                <a:solidFill>
                  <a:schemeClr val="dk1"/>
                </a:solidFill>
                <a:latin typeface="Play"/>
                <a:ea typeface="Play"/>
                <a:cs typeface="Play"/>
                <a:sym typeface="Play"/>
              </a:rPr>
              <a:t>Taller de Diseño de Interiores y Espacios Comunes</a:t>
            </a:r>
            <a:endParaRPr/>
          </a:p>
          <a:p>
            <a:pPr indent="-285750" lvl="0" marL="361950" marR="0" rtl="0" algn="l">
              <a:lnSpc>
                <a:spcPct val="100000"/>
              </a:lnSpc>
              <a:spcBef>
                <a:spcPts val="500"/>
              </a:spcBef>
              <a:spcAft>
                <a:spcPts val="0"/>
              </a:spcAft>
              <a:buClr>
                <a:schemeClr val="dk1"/>
              </a:buClr>
              <a:buSzPts val="1400"/>
              <a:buFont typeface="Arial"/>
              <a:buChar char="•"/>
            </a:pPr>
            <a:r>
              <a:rPr b="0" i="0" lang="en-US" sz="1400" u="none" cap="none" strike="noStrike">
                <a:solidFill>
                  <a:schemeClr val="dk1"/>
                </a:solidFill>
                <a:latin typeface="Play"/>
                <a:ea typeface="Play"/>
                <a:cs typeface="Play"/>
                <a:sym typeface="Play"/>
              </a:rPr>
              <a:t>Reunión de Firma de Arrendamiento</a:t>
            </a:r>
            <a:endParaRPr/>
          </a:p>
          <a:p>
            <a:pPr indent="-285750" lvl="0" marL="361950" marR="0" rtl="0" algn="l">
              <a:lnSpc>
                <a:spcPct val="100000"/>
              </a:lnSpc>
              <a:spcBef>
                <a:spcPts val="500"/>
              </a:spcBef>
              <a:spcAft>
                <a:spcPts val="0"/>
              </a:spcAft>
              <a:buClr>
                <a:schemeClr val="dk1"/>
              </a:buClr>
              <a:buSzPts val="1400"/>
              <a:buFont typeface="Arial"/>
              <a:buChar char="•"/>
            </a:pPr>
            <a:r>
              <a:rPr b="0" i="0" lang="en-US" sz="1400" u="none" cap="none" strike="noStrike">
                <a:solidFill>
                  <a:schemeClr val="dk1"/>
                </a:solidFill>
                <a:latin typeface="Play"/>
                <a:ea typeface="Play"/>
                <a:cs typeface="Play"/>
                <a:sym typeface="Play"/>
              </a:rPr>
              <a:t>Finalización de Unidad Modelo (Conducción de varios recorridos)</a:t>
            </a:r>
            <a:endParaRPr/>
          </a:p>
          <a:p>
            <a:pPr indent="-285750" lvl="0" marL="361950" marR="0" rtl="0" algn="l">
              <a:lnSpc>
                <a:spcPct val="100000"/>
              </a:lnSpc>
              <a:spcBef>
                <a:spcPts val="500"/>
              </a:spcBef>
              <a:spcAft>
                <a:spcPts val="0"/>
              </a:spcAft>
              <a:buClr>
                <a:schemeClr val="dk1"/>
              </a:buClr>
              <a:buSzPts val="1400"/>
              <a:buFont typeface="Arial"/>
              <a:buChar char="•"/>
            </a:pPr>
            <a:r>
              <a:rPr b="0" i="0" lang="en-US" sz="1400" u="none" cap="none" strike="noStrike">
                <a:solidFill>
                  <a:schemeClr val="dk1"/>
                </a:solidFill>
                <a:latin typeface="Play"/>
                <a:ea typeface="Play"/>
                <a:cs typeface="Play"/>
                <a:sym typeface="Play"/>
              </a:rPr>
              <a:t>¡Algunos eventos divertidos!</a:t>
            </a:r>
            <a:endParaRPr b="0" i="0" sz="1400" u="none" cap="none" strike="noStrike">
              <a:solidFill>
                <a:schemeClr val="dk1"/>
              </a:solidFill>
              <a:latin typeface="Play"/>
              <a:ea typeface="Play"/>
              <a:cs typeface="Play"/>
              <a:sym typeface="Play"/>
            </a:endParaRPr>
          </a:p>
        </p:txBody>
      </p:sp>
      <p:sp>
        <p:nvSpPr>
          <p:cNvPr id="476" name="Google Shape;476;p46"/>
          <p:cNvSpPr txBox="1"/>
          <p:nvPr/>
        </p:nvSpPr>
        <p:spPr>
          <a:xfrm>
            <a:off x="1049541" y="1543493"/>
            <a:ext cx="2995891" cy="1287731"/>
          </a:xfrm>
          <a:prstGeom prst="rect">
            <a:avLst/>
          </a:prstGeom>
          <a:solidFill>
            <a:srgbClr val="44C1A3"/>
          </a:solidFill>
          <a:ln>
            <a:noFill/>
          </a:ln>
        </p:spPr>
        <p:txBody>
          <a:bodyPr anchorCtr="0" anchor="ctr" bIns="144400" lIns="137575" spcFirstLastPara="1" rIns="137575" wrap="square" tIns="144400">
            <a:noAutofit/>
          </a:bodyPr>
          <a:lstStyle/>
          <a:p>
            <a:pPr indent="0" lvl="0" marL="0" marR="0" rtl="0" algn="ctr">
              <a:lnSpc>
                <a:spcPct val="90000"/>
              </a:lnSpc>
              <a:spcBef>
                <a:spcPts val="0"/>
              </a:spcBef>
              <a:spcAft>
                <a:spcPts val="0"/>
              </a:spcAft>
              <a:buClr>
                <a:schemeClr val="lt1"/>
              </a:buClr>
              <a:buSzPts val="2400"/>
              <a:buFont typeface="Arial"/>
              <a:buNone/>
            </a:pPr>
            <a:r>
              <a:rPr b="0" i="0" lang="en-US" sz="3000" u="none" cap="none" strike="noStrike">
                <a:solidFill>
                  <a:schemeClr val="lt1"/>
                </a:solidFill>
                <a:latin typeface="Play"/>
                <a:ea typeface="Play"/>
                <a:cs typeface="Play"/>
                <a:sym typeface="Play"/>
              </a:rPr>
              <a:t>HITOS COMPLETADOS</a:t>
            </a:r>
            <a:endParaRPr/>
          </a:p>
        </p:txBody>
      </p:sp>
      <p:sp>
        <p:nvSpPr>
          <p:cNvPr id="477" name="Google Shape;477;p46"/>
          <p:cNvSpPr txBox="1"/>
          <p:nvPr/>
        </p:nvSpPr>
        <p:spPr>
          <a:xfrm>
            <a:off x="1049541" y="3382911"/>
            <a:ext cx="2995891" cy="1287731"/>
          </a:xfrm>
          <a:prstGeom prst="rect">
            <a:avLst/>
          </a:prstGeom>
          <a:solidFill>
            <a:srgbClr val="44C1A3"/>
          </a:solidFill>
          <a:ln>
            <a:noFill/>
          </a:ln>
        </p:spPr>
        <p:txBody>
          <a:bodyPr anchorCtr="0" anchor="ctr" bIns="144400" lIns="137575" spcFirstLastPara="1" rIns="137575" wrap="square" tIns="144400">
            <a:noAutofit/>
          </a:bodyPr>
          <a:lstStyle/>
          <a:p>
            <a:pPr indent="0" lvl="0" marL="0" marR="0" rtl="0" algn="ctr">
              <a:lnSpc>
                <a:spcPct val="90000"/>
              </a:lnSpc>
              <a:spcBef>
                <a:spcPts val="0"/>
              </a:spcBef>
              <a:spcAft>
                <a:spcPts val="0"/>
              </a:spcAft>
              <a:buClr>
                <a:schemeClr val="lt1"/>
              </a:buClr>
              <a:buSzPts val="2400"/>
              <a:buFont typeface="Arial"/>
              <a:buNone/>
            </a:pPr>
            <a:r>
              <a:rPr b="0" i="0" lang="en-US" sz="3000" u="none" cap="none" strike="noStrike">
                <a:solidFill>
                  <a:schemeClr val="lt1"/>
                </a:solidFill>
                <a:latin typeface="Play"/>
                <a:ea typeface="Play"/>
                <a:cs typeface="Play"/>
                <a:sym typeface="Play"/>
              </a:rPr>
              <a:t>DONDE ESTAMOS AHORA</a:t>
            </a:r>
            <a:endParaRPr b="0" i="0" sz="3000" u="none" cap="none" strike="noStrike">
              <a:solidFill>
                <a:schemeClr val="lt1"/>
              </a:solidFill>
              <a:latin typeface="Play"/>
              <a:ea typeface="Play"/>
              <a:cs typeface="Play"/>
              <a:sym typeface="Play"/>
            </a:endParaRPr>
          </a:p>
        </p:txBody>
      </p:sp>
      <p:sp>
        <p:nvSpPr>
          <p:cNvPr id="478" name="Google Shape;478;p46"/>
          <p:cNvSpPr txBox="1"/>
          <p:nvPr/>
        </p:nvSpPr>
        <p:spPr>
          <a:xfrm>
            <a:off x="1049541" y="5222329"/>
            <a:ext cx="2995891" cy="1287731"/>
          </a:xfrm>
          <a:prstGeom prst="rect">
            <a:avLst/>
          </a:prstGeom>
          <a:solidFill>
            <a:srgbClr val="44C1A3"/>
          </a:solidFill>
          <a:ln>
            <a:noFill/>
          </a:ln>
        </p:spPr>
        <p:txBody>
          <a:bodyPr anchorCtr="0" anchor="ctr" bIns="144400" lIns="137575" spcFirstLastPara="1" rIns="137575" wrap="square" tIns="144400">
            <a:noAutofit/>
          </a:bodyPr>
          <a:lstStyle/>
          <a:p>
            <a:pPr indent="0" lvl="0" marL="0" marR="0" rtl="0" algn="ctr">
              <a:lnSpc>
                <a:spcPct val="90000"/>
              </a:lnSpc>
              <a:spcBef>
                <a:spcPts val="0"/>
              </a:spcBef>
              <a:spcAft>
                <a:spcPts val="0"/>
              </a:spcAft>
              <a:buClr>
                <a:schemeClr val="lt1"/>
              </a:buClr>
              <a:buSzPts val="2400"/>
              <a:buFont typeface="Arial"/>
              <a:buNone/>
            </a:pPr>
            <a:r>
              <a:rPr b="0" i="0" lang="en-US" sz="3600" u="none" cap="none" strike="noStrike">
                <a:solidFill>
                  <a:schemeClr val="lt1"/>
                </a:solidFill>
                <a:latin typeface="Play"/>
                <a:ea typeface="Play"/>
                <a:cs typeface="Play"/>
                <a:sym typeface="Play"/>
              </a:rPr>
              <a:t>LO QUE SIGUE</a:t>
            </a:r>
            <a:endParaRPr/>
          </a:p>
        </p:txBody>
      </p:sp>
      <p:sp>
        <p:nvSpPr>
          <p:cNvPr id="479" name="Google Shape;479;p46"/>
          <p:cNvSpPr txBox="1"/>
          <p:nvPr/>
        </p:nvSpPr>
        <p:spPr>
          <a:xfrm>
            <a:off x="4796120" y="5223446"/>
            <a:ext cx="6042211" cy="1456738"/>
          </a:xfrm>
          <a:prstGeom prst="rect">
            <a:avLst/>
          </a:prstGeom>
          <a:noFill/>
          <a:ln cap="flat" cmpd="sng" w="19050">
            <a:solidFill>
              <a:srgbClr val="44C1A3"/>
            </a:solidFill>
            <a:prstDash val="solid"/>
            <a:round/>
            <a:headEnd len="sm" w="sm" type="none"/>
            <a:tailEnd len="sm" w="sm" type="none"/>
          </a:ln>
        </p:spPr>
        <p:txBody>
          <a:bodyPr anchorCtr="0" anchor="t" bIns="60925" lIns="121900" spcFirstLastPara="1" rIns="121900" wrap="square" tIns="60925">
            <a:spAutoFit/>
          </a:bodyPr>
          <a:lstStyle/>
          <a:p>
            <a:pPr indent="-171450" lvl="0" marL="247650" marR="0" rtl="0" algn="l">
              <a:lnSpc>
                <a:spcPct val="100000"/>
              </a:lnSpc>
              <a:spcBef>
                <a:spcPts val="500"/>
              </a:spcBef>
              <a:spcAft>
                <a:spcPts val="0"/>
              </a:spcAft>
              <a:buClr>
                <a:schemeClr val="dk1"/>
              </a:buClr>
              <a:buSzPts val="1400"/>
              <a:buFont typeface="Arial"/>
              <a:buChar char="•"/>
            </a:pPr>
            <a:r>
              <a:rPr b="0" i="0" lang="en-US" sz="1400" u="none" cap="none" strike="noStrike">
                <a:solidFill>
                  <a:schemeClr val="dk1"/>
                </a:solidFill>
                <a:latin typeface="Play"/>
                <a:ea typeface="Play"/>
                <a:cs typeface="Play"/>
                <a:sym typeface="Play"/>
              </a:rPr>
              <a:t>Reunión de transferencia bajo Sección 8, diseño final y servicios sociales</a:t>
            </a:r>
            <a:endParaRPr/>
          </a:p>
          <a:p>
            <a:pPr indent="-171450" lvl="0" marL="247650" marR="0" rtl="0" algn="l">
              <a:lnSpc>
                <a:spcPct val="100000"/>
              </a:lnSpc>
              <a:spcBef>
                <a:spcPts val="500"/>
              </a:spcBef>
              <a:spcAft>
                <a:spcPts val="0"/>
              </a:spcAft>
              <a:buClr>
                <a:schemeClr val="dk1"/>
              </a:buClr>
              <a:buSzPts val="1400"/>
              <a:buFont typeface="Arial"/>
              <a:buChar char="•"/>
            </a:pPr>
            <a:r>
              <a:rPr b="0" i="0" lang="en-US" sz="1400" u="none" cap="none" strike="noStrike">
                <a:solidFill>
                  <a:schemeClr val="dk1"/>
                </a:solidFill>
                <a:latin typeface="Play"/>
                <a:ea typeface="Play"/>
                <a:cs typeface="Play"/>
                <a:sym typeface="Play"/>
              </a:rPr>
              <a:t>Cierre – Verano</a:t>
            </a:r>
            <a:endParaRPr/>
          </a:p>
          <a:p>
            <a:pPr indent="-171450" lvl="0" marL="247650" marR="0" rtl="0" algn="l">
              <a:lnSpc>
                <a:spcPct val="100000"/>
              </a:lnSpc>
              <a:spcBef>
                <a:spcPts val="500"/>
              </a:spcBef>
              <a:spcAft>
                <a:spcPts val="0"/>
              </a:spcAft>
              <a:buClr>
                <a:schemeClr val="dk1"/>
              </a:buClr>
              <a:buSzPts val="1400"/>
              <a:buFont typeface="Arial"/>
              <a:buChar char="•"/>
            </a:pPr>
            <a:r>
              <a:rPr b="0" i="0" lang="en-US" sz="1400" u="none" cap="none" strike="noStrike">
                <a:solidFill>
                  <a:schemeClr val="dk1"/>
                </a:solidFill>
                <a:latin typeface="Play"/>
                <a:ea typeface="Play"/>
                <a:cs typeface="Play"/>
                <a:sym typeface="Play"/>
              </a:rPr>
              <a:t>Inicia la Construcción</a:t>
            </a:r>
            <a:endParaRPr/>
          </a:p>
          <a:p>
            <a:pPr indent="-171450" lvl="0" marL="247650" marR="0" rtl="0" algn="l">
              <a:lnSpc>
                <a:spcPct val="100000"/>
              </a:lnSpc>
              <a:spcBef>
                <a:spcPts val="500"/>
              </a:spcBef>
              <a:spcAft>
                <a:spcPts val="0"/>
              </a:spcAft>
              <a:buClr>
                <a:schemeClr val="dk1"/>
              </a:buClr>
              <a:buSzPts val="1400"/>
              <a:buFont typeface="Arial"/>
              <a:buChar char="•"/>
            </a:pPr>
            <a:r>
              <a:rPr b="0" i="0" lang="en-US" sz="1400" u="none" cap="none" strike="noStrike">
                <a:solidFill>
                  <a:schemeClr val="dk1"/>
                </a:solidFill>
                <a:latin typeface="Play"/>
                <a:ea typeface="Play"/>
                <a:cs typeface="Play"/>
                <a:sym typeface="Play"/>
              </a:rPr>
              <a:t>Noticias y Actualizaciones Continuas</a:t>
            </a:r>
            <a:endParaRPr b="0" i="0" sz="1400" u="none" cap="none" strike="noStrike">
              <a:solidFill>
                <a:schemeClr val="dk1"/>
              </a:solidFill>
              <a:latin typeface="Play"/>
              <a:ea typeface="Play"/>
              <a:cs typeface="Play"/>
              <a:sym typeface="Play"/>
            </a:endParaRPr>
          </a:p>
        </p:txBody>
      </p:sp>
      <p:sp>
        <p:nvSpPr>
          <p:cNvPr id="480" name="Google Shape;480;p46"/>
          <p:cNvSpPr txBox="1"/>
          <p:nvPr/>
        </p:nvSpPr>
        <p:spPr>
          <a:xfrm>
            <a:off x="4796120" y="3901134"/>
            <a:ext cx="6042211" cy="961731"/>
          </a:xfrm>
          <a:prstGeom prst="rect">
            <a:avLst/>
          </a:prstGeom>
          <a:noFill/>
          <a:ln cap="flat" cmpd="sng" w="19050">
            <a:solidFill>
              <a:srgbClr val="44C1A3"/>
            </a:solidFill>
            <a:prstDash val="solid"/>
            <a:round/>
            <a:headEnd len="sm" w="sm" type="none"/>
            <a:tailEnd len="sm" w="sm" type="none"/>
          </a:ln>
        </p:spPr>
        <p:txBody>
          <a:bodyPr anchorCtr="0" anchor="t" bIns="60925" lIns="121900" spcFirstLastPara="1" rIns="121900" wrap="square" tIns="60925">
            <a:spAutoFit/>
          </a:bodyPr>
          <a:lstStyle/>
          <a:p>
            <a:pPr indent="-285750" lvl="0" marL="361950" marR="0" rtl="0" algn="l">
              <a:lnSpc>
                <a:spcPct val="100000"/>
              </a:lnSpc>
              <a:spcBef>
                <a:spcPts val="500"/>
              </a:spcBef>
              <a:spcAft>
                <a:spcPts val="0"/>
              </a:spcAft>
              <a:buClr>
                <a:schemeClr val="dk1"/>
              </a:buClr>
              <a:buSzPts val="1400"/>
              <a:buFont typeface="Arial"/>
              <a:buChar char="•"/>
            </a:pPr>
            <a:r>
              <a:rPr b="0" i="0" lang="en-US" sz="1400" u="none" cap="none" strike="noStrike">
                <a:solidFill>
                  <a:schemeClr val="dk1"/>
                </a:solidFill>
                <a:latin typeface="Play"/>
                <a:ea typeface="Play"/>
                <a:cs typeface="Play"/>
                <a:sym typeface="Play"/>
              </a:rPr>
              <a:t>Firma de los Contratos de Arrendamiento</a:t>
            </a:r>
            <a:endParaRPr/>
          </a:p>
          <a:p>
            <a:pPr indent="-285750" lvl="0" marL="361950" marR="0" rtl="0" algn="l">
              <a:lnSpc>
                <a:spcPct val="100000"/>
              </a:lnSpc>
              <a:spcBef>
                <a:spcPts val="500"/>
              </a:spcBef>
              <a:spcAft>
                <a:spcPts val="0"/>
              </a:spcAft>
              <a:buClr>
                <a:schemeClr val="dk1"/>
              </a:buClr>
              <a:buSzPts val="1400"/>
              <a:buFont typeface="Arial"/>
              <a:buChar char="•"/>
            </a:pPr>
            <a:r>
              <a:rPr b="0" i="0" lang="en-US" sz="1400" u="none" cap="none" strike="noStrike">
                <a:solidFill>
                  <a:schemeClr val="dk1"/>
                </a:solidFill>
                <a:latin typeface="Play"/>
                <a:ea typeface="Play"/>
                <a:cs typeface="Play"/>
                <a:sym typeface="Play"/>
              </a:rPr>
              <a:t>Introduciendo a la Administración de la Propiedad</a:t>
            </a:r>
            <a:endParaRPr/>
          </a:p>
          <a:p>
            <a:pPr indent="-285750" lvl="0" marL="361950" marR="0" rtl="0" algn="l">
              <a:lnSpc>
                <a:spcPct val="100000"/>
              </a:lnSpc>
              <a:spcBef>
                <a:spcPts val="500"/>
              </a:spcBef>
              <a:spcAft>
                <a:spcPts val="0"/>
              </a:spcAft>
              <a:buClr>
                <a:schemeClr val="dk1"/>
              </a:buClr>
              <a:buSzPts val="1400"/>
              <a:buFont typeface="Arial"/>
              <a:buChar char="•"/>
            </a:pPr>
            <a:r>
              <a:rPr b="0" i="0" lang="en-US" sz="1400" u="none" cap="none" strike="noStrike">
                <a:solidFill>
                  <a:schemeClr val="dk1"/>
                </a:solidFill>
                <a:latin typeface="Play"/>
                <a:ea typeface="Play"/>
                <a:cs typeface="Play"/>
                <a:sym typeface="Play"/>
              </a:rPr>
              <a:t>Preparación para la Construcción</a:t>
            </a:r>
            <a:endParaRPr/>
          </a:p>
        </p:txBody>
      </p:sp>
      <p:cxnSp>
        <p:nvCxnSpPr>
          <p:cNvPr id="481" name="Google Shape;481;p46"/>
          <p:cNvCxnSpPr>
            <a:stCxn id="476" idx="3"/>
          </p:cNvCxnSpPr>
          <p:nvPr/>
        </p:nvCxnSpPr>
        <p:spPr>
          <a:xfrm>
            <a:off x="4045432" y="2187359"/>
            <a:ext cx="750600" cy="0"/>
          </a:xfrm>
          <a:prstGeom prst="straightConnector1">
            <a:avLst/>
          </a:prstGeom>
          <a:noFill/>
          <a:ln cap="flat" cmpd="sng" w="57150">
            <a:solidFill>
              <a:srgbClr val="44C1A3"/>
            </a:solidFill>
            <a:prstDash val="solid"/>
            <a:round/>
            <a:headEnd len="sm" w="sm" type="none"/>
            <a:tailEnd len="sm" w="sm" type="none"/>
          </a:ln>
        </p:spPr>
      </p:cxnSp>
      <p:cxnSp>
        <p:nvCxnSpPr>
          <p:cNvPr id="482" name="Google Shape;482;p46"/>
          <p:cNvCxnSpPr/>
          <p:nvPr/>
        </p:nvCxnSpPr>
        <p:spPr>
          <a:xfrm flipH="1" rot="10800000">
            <a:off x="4045432" y="4058529"/>
            <a:ext cx="750688" cy="1"/>
          </a:xfrm>
          <a:prstGeom prst="straightConnector1">
            <a:avLst/>
          </a:prstGeom>
          <a:noFill/>
          <a:ln cap="flat" cmpd="sng" w="57150">
            <a:solidFill>
              <a:srgbClr val="44C1A3"/>
            </a:solidFill>
            <a:prstDash val="solid"/>
            <a:round/>
            <a:headEnd len="sm" w="sm" type="none"/>
            <a:tailEnd len="sm" w="sm" type="none"/>
          </a:ln>
        </p:spPr>
      </p:cxnSp>
      <p:cxnSp>
        <p:nvCxnSpPr>
          <p:cNvPr id="483" name="Google Shape;483;p46"/>
          <p:cNvCxnSpPr/>
          <p:nvPr/>
        </p:nvCxnSpPr>
        <p:spPr>
          <a:xfrm flipH="1" rot="10800000">
            <a:off x="4045432" y="5704312"/>
            <a:ext cx="750688" cy="1"/>
          </a:xfrm>
          <a:prstGeom prst="straightConnector1">
            <a:avLst/>
          </a:prstGeom>
          <a:noFill/>
          <a:ln cap="flat" cmpd="sng" w="57150">
            <a:solidFill>
              <a:srgbClr val="44C1A3"/>
            </a:solidFill>
            <a:prstDash val="solid"/>
            <a:round/>
            <a:headEnd len="sm" w="sm" type="none"/>
            <a:tailEnd len="sm" w="sm" type="none"/>
          </a:ln>
        </p:spPr>
      </p:cxn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pic>
        <p:nvPicPr>
          <p:cNvPr id="488" name="Google Shape;488;p47"/>
          <p:cNvPicPr preferRelativeResize="0"/>
          <p:nvPr/>
        </p:nvPicPr>
        <p:blipFill rotWithShape="1">
          <a:blip r:embed="rId3">
            <a:alphaModFix amt="38000"/>
          </a:blip>
          <a:srcRect b="0" l="0" r="0" t="0"/>
          <a:stretch/>
        </p:blipFill>
        <p:spPr>
          <a:xfrm>
            <a:off x="0" y="0"/>
            <a:ext cx="12192000" cy="6858000"/>
          </a:xfrm>
          <a:prstGeom prst="rect">
            <a:avLst/>
          </a:prstGeom>
          <a:noFill/>
          <a:ln>
            <a:noFill/>
          </a:ln>
        </p:spPr>
      </p:pic>
      <p:sp>
        <p:nvSpPr>
          <p:cNvPr id="489" name="Google Shape;489;p47"/>
          <p:cNvSpPr/>
          <p:nvPr/>
        </p:nvSpPr>
        <p:spPr>
          <a:xfrm>
            <a:off x="-25" y="2273700"/>
            <a:ext cx="12192025" cy="2310600"/>
          </a:xfrm>
          <a:prstGeom prst="rect">
            <a:avLst/>
          </a:prstGeom>
          <a:solidFill>
            <a:srgbClr val="297D5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90" name="Google Shape;490;p47"/>
          <p:cNvSpPr txBox="1"/>
          <p:nvPr/>
        </p:nvSpPr>
        <p:spPr>
          <a:xfrm>
            <a:off x="1855787" y="2505685"/>
            <a:ext cx="8480400" cy="1846629"/>
          </a:xfrm>
          <a:prstGeom prst="rect">
            <a:avLst/>
          </a:prstGeom>
          <a:noFill/>
          <a:ln>
            <a:noFill/>
          </a:ln>
        </p:spPr>
        <p:txBody>
          <a:bodyPr anchorCtr="0" anchor="t" bIns="91425" lIns="91425" spcFirstLastPara="1" rIns="91425" wrap="square" tIns="91425">
            <a:spAutoFit/>
          </a:bodyPr>
          <a:lstStyle/>
          <a:p>
            <a:pPr indent="0" lvl="0" marL="0" marR="0" rtl="0" algn="ctr">
              <a:lnSpc>
                <a:spcPct val="90000"/>
              </a:lnSpc>
              <a:spcBef>
                <a:spcPts val="0"/>
              </a:spcBef>
              <a:spcAft>
                <a:spcPts val="0"/>
              </a:spcAft>
              <a:buClr>
                <a:srgbClr val="000000"/>
              </a:buClr>
              <a:buSzPts val="6000"/>
              <a:buFont typeface="Arial"/>
              <a:buNone/>
            </a:pPr>
            <a:r>
              <a:rPr b="1" i="0" lang="en-US" sz="6000" u="none" cap="none" strike="noStrike">
                <a:solidFill>
                  <a:schemeClr val="lt1"/>
                </a:solidFill>
                <a:latin typeface="Play"/>
                <a:ea typeface="Play"/>
                <a:cs typeface="Play"/>
                <a:sym typeface="Play"/>
              </a:rPr>
              <a:t>Preparándose para la</a:t>
            </a:r>
            <a:endParaRPr/>
          </a:p>
          <a:p>
            <a:pPr indent="0" lvl="0" marL="0" marR="0" rtl="0" algn="ctr">
              <a:lnSpc>
                <a:spcPct val="90000"/>
              </a:lnSpc>
              <a:spcBef>
                <a:spcPts val="0"/>
              </a:spcBef>
              <a:spcAft>
                <a:spcPts val="0"/>
              </a:spcAft>
              <a:buClr>
                <a:srgbClr val="000000"/>
              </a:buClr>
              <a:buSzPts val="6000"/>
              <a:buFont typeface="Arial"/>
              <a:buNone/>
            </a:pPr>
            <a:r>
              <a:rPr b="1" i="0" lang="en-US" sz="6000" u="none" cap="none" strike="noStrike">
                <a:solidFill>
                  <a:schemeClr val="lt1"/>
                </a:solidFill>
                <a:latin typeface="Play"/>
                <a:ea typeface="Play"/>
                <a:cs typeface="Play"/>
                <a:sym typeface="Play"/>
              </a:rPr>
              <a:t>Construcción</a:t>
            </a:r>
            <a:endParaRPr b="1" i="0" sz="6000" u="none" cap="none" strike="noStrike">
              <a:solidFill>
                <a:schemeClr val="lt1"/>
              </a:solidFill>
              <a:latin typeface="Play"/>
              <a:ea typeface="Play"/>
              <a:cs typeface="Play"/>
              <a:sym typeface="Play"/>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g35eec399cb7_0_2734"/>
          <p:cNvSpPr/>
          <p:nvPr/>
        </p:nvSpPr>
        <p:spPr>
          <a:xfrm>
            <a:off x="1" y="-38100"/>
            <a:ext cx="5071444" cy="6896100"/>
          </a:xfrm>
          <a:prstGeom prst="rect">
            <a:avLst/>
          </a:prstGeom>
          <a:solidFill>
            <a:srgbClr val="44C1A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92" name="Google Shape;192;g35eec399cb7_0_2734"/>
          <p:cNvSpPr txBox="1"/>
          <p:nvPr/>
        </p:nvSpPr>
        <p:spPr>
          <a:xfrm>
            <a:off x="153213" y="2449348"/>
            <a:ext cx="4702249" cy="1846629"/>
          </a:xfrm>
          <a:prstGeom prst="rect">
            <a:avLst/>
          </a:prstGeom>
          <a:noFill/>
          <a:ln>
            <a:noFill/>
          </a:ln>
        </p:spPr>
        <p:txBody>
          <a:bodyPr anchorCtr="0" anchor="t" bIns="91425" lIns="91425" spcFirstLastPara="1" rIns="91425" wrap="square" tIns="91425">
            <a:spAutoFit/>
          </a:bodyPr>
          <a:lstStyle/>
          <a:p>
            <a:pPr indent="0" lvl="0" marL="0" marR="0" rtl="0" algn="ctr">
              <a:lnSpc>
                <a:spcPct val="90000"/>
              </a:lnSpc>
              <a:spcBef>
                <a:spcPts val="0"/>
              </a:spcBef>
              <a:spcAft>
                <a:spcPts val="0"/>
              </a:spcAft>
              <a:buClr>
                <a:srgbClr val="000000"/>
              </a:buClr>
              <a:buSzPts val="6000"/>
              <a:buFont typeface="Arial"/>
              <a:buNone/>
            </a:pPr>
            <a:r>
              <a:rPr b="1" i="0" lang="en-US" sz="6000" u="none" cap="none" strike="noStrike">
                <a:solidFill>
                  <a:schemeClr val="lt1"/>
                </a:solidFill>
                <a:latin typeface="Play"/>
                <a:ea typeface="Play"/>
                <a:cs typeface="Play"/>
                <a:sym typeface="Play"/>
              </a:rPr>
              <a:t>Agenda del Día de Hoy</a:t>
            </a:r>
            <a:endParaRPr b="1" i="0" sz="5400" u="none" cap="none" strike="noStrike">
              <a:solidFill>
                <a:schemeClr val="lt1"/>
              </a:solidFill>
              <a:latin typeface="Arial"/>
              <a:ea typeface="Arial"/>
              <a:cs typeface="Arial"/>
              <a:sym typeface="Arial"/>
            </a:endParaRPr>
          </a:p>
        </p:txBody>
      </p:sp>
      <p:sp>
        <p:nvSpPr>
          <p:cNvPr id="193" name="Google Shape;193;g35eec399cb7_0_2734"/>
          <p:cNvSpPr/>
          <p:nvPr/>
        </p:nvSpPr>
        <p:spPr>
          <a:xfrm flipH="1">
            <a:off x="11865900" y="0"/>
            <a:ext cx="32610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94" name="Google Shape;194;g35eec399cb7_0_2734"/>
          <p:cNvSpPr txBox="1"/>
          <p:nvPr/>
        </p:nvSpPr>
        <p:spPr>
          <a:xfrm>
            <a:off x="5071445" y="339894"/>
            <a:ext cx="6794455" cy="6186279"/>
          </a:xfrm>
          <a:prstGeom prst="rect">
            <a:avLst/>
          </a:prstGeom>
          <a:noFill/>
          <a:ln>
            <a:noFill/>
          </a:ln>
        </p:spPr>
        <p:txBody>
          <a:bodyPr anchorCtr="0" anchor="t" bIns="91425" lIns="91425" spcFirstLastPara="1" rIns="91425" wrap="square" tIns="91425">
            <a:spAutoFit/>
          </a:bodyPr>
          <a:lstStyle/>
          <a:p>
            <a:pPr indent="0" lvl="0" marL="76200" marR="0" rtl="0" algn="l">
              <a:lnSpc>
                <a:spcPct val="150000"/>
              </a:lnSpc>
              <a:spcBef>
                <a:spcPts val="0"/>
              </a:spcBef>
              <a:spcAft>
                <a:spcPts val="0"/>
              </a:spcAft>
              <a:buNone/>
            </a:pPr>
            <a:r>
              <a:rPr b="1" i="0" lang="en-US" sz="2000" u="none" cap="none" strike="noStrike">
                <a:solidFill>
                  <a:schemeClr val="dk1"/>
                </a:solidFill>
                <a:latin typeface="Play"/>
                <a:ea typeface="Play"/>
                <a:cs typeface="Play"/>
                <a:sym typeface="Play"/>
              </a:rPr>
              <a:t>Quienes Somos</a:t>
            </a:r>
            <a:endParaRPr/>
          </a:p>
          <a:p>
            <a:pPr indent="-381000" lvl="0" marL="457200" marR="0" rtl="0" algn="l">
              <a:lnSpc>
                <a:spcPct val="150000"/>
              </a:lnSpc>
              <a:spcBef>
                <a:spcPts val="0"/>
              </a:spcBef>
              <a:spcAft>
                <a:spcPts val="0"/>
              </a:spcAft>
              <a:buClr>
                <a:schemeClr val="dk1"/>
              </a:buClr>
              <a:buSzPts val="2400"/>
              <a:buFont typeface="Noto Sans Symbols"/>
              <a:buChar char="▪"/>
            </a:pPr>
            <a:r>
              <a:rPr b="0" i="0" lang="en-US" sz="2000" u="none" cap="none" strike="noStrike">
                <a:solidFill>
                  <a:schemeClr val="dk1"/>
                </a:solidFill>
                <a:latin typeface="Play"/>
                <a:ea typeface="Play"/>
                <a:cs typeface="Play"/>
                <a:sym typeface="Play"/>
              </a:rPr>
              <a:t>Generalidades de PACT</a:t>
            </a:r>
            <a:endParaRPr/>
          </a:p>
          <a:p>
            <a:pPr indent="-381000" lvl="0" marL="457200" marR="0" rtl="0" algn="l">
              <a:lnSpc>
                <a:spcPct val="150000"/>
              </a:lnSpc>
              <a:spcBef>
                <a:spcPts val="0"/>
              </a:spcBef>
              <a:spcAft>
                <a:spcPts val="0"/>
              </a:spcAft>
              <a:buClr>
                <a:schemeClr val="dk1"/>
              </a:buClr>
              <a:buSzPts val="2400"/>
              <a:buFont typeface="Noto Sans Symbols"/>
              <a:buChar char="▪"/>
            </a:pPr>
            <a:r>
              <a:rPr b="0" i="0" lang="en-US" sz="2000" u="none" cap="none" strike="noStrike">
                <a:solidFill>
                  <a:schemeClr val="dk1"/>
                </a:solidFill>
                <a:latin typeface="Play"/>
                <a:ea typeface="Play"/>
                <a:cs typeface="Play"/>
                <a:sym typeface="Play"/>
              </a:rPr>
              <a:t>Introduciendo a Wavecrest Management</a:t>
            </a:r>
            <a:endParaRPr b="0" i="0" sz="2000" u="none" cap="none" strike="noStrike">
              <a:solidFill>
                <a:schemeClr val="dk1"/>
              </a:solidFill>
              <a:latin typeface="Play"/>
              <a:ea typeface="Play"/>
              <a:cs typeface="Play"/>
              <a:sym typeface="Play"/>
            </a:endParaRPr>
          </a:p>
          <a:p>
            <a:pPr indent="-381000" lvl="0" marL="457200" marR="0" rtl="0" algn="l">
              <a:lnSpc>
                <a:spcPct val="150000"/>
              </a:lnSpc>
              <a:spcBef>
                <a:spcPts val="0"/>
              </a:spcBef>
              <a:spcAft>
                <a:spcPts val="0"/>
              </a:spcAft>
              <a:buClr>
                <a:schemeClr val="dk1"/>
              </a:buClr>
              <a:buSzPts val="2400"/>
              <a:buFont typeface="Noto Sans Symbols"/>
              <a:buChar char="▪"/>
            </a:pPr>
            <a:r>
              <a:rPr b="0" i="0" lang="en-US" sz="2000" u="none" cap="none" strike="noStrike">
                <a:solidFill>
                  <a:schemeClr val="dk1"/>
                </a:solidFill>
                <a:latin typeface="Play"/>
                <a:ea typeface="Play"/>
                <a:cs typeface="Play"/>
                <a:sym typeface="Play"/>
              </a:rPr>
              <a:t>El Equipo de Preservation Logistics</a:t>
            </a:r>
            <a:endParaRPr/>
          </a:p>
          <a:p>
            <a:pPr indent="0" lvl="0" marL="76200" marR="0" rtl="0" algn="l">
              <a:lnSpc>
                <a:spcPct val="150000"/>
              </a:lnSpc>
              <a:spcBef>
                <a:spcPts val="0"/>
              </a:spcBef>
              <a:spcAft>
                <a:spcPts val="0"/>
              </a:spcAft>
              <a:buNone/>
            </a:pPr>
            <a:r>
              <a:t/>
            </a:r>
            <a:endParaRPr b="0" i="0" sz="1000" u="none" cap="none" strike="noStrike">
              <a:solidFill>
                <a:schemeClr val="dk1"/>
              </a:solidFill>
              <a:latin typeface="Play"/>
              <a:ea typeface="Play"/>
              <a:cs typeface="Play"/>
              <a:sym typeface="Play"/>
            </a:endParaRPr>
          </a:p>
          <a:p>
            <a:pPr indent="0" lvl="0" marL="76200" marR="0" rtl="0" algn="l">
              <a:lnSpc>
                <a:spcPct val="150000"/>
              </a:lnSpc>
              <a:spcBef>
                <a:spcPts val="0"/>
              </a:spcBef>
              <a:spcAft>
                <a:spcPts val="0"/>
              </a:spcAft>
              <a:buNone/>
            </a:pPr>
            <a:r>
              <a:rPr b="1" i="0" lang="en-US" sz="2000" u="none" cap="none" strike="noStrike">
                <a:solidFill>
                  <a:schemeClr val="dk1"/>
                </a:solidFill>
                <a:latin typeface="Play"/>
                <a:ea typeface="Play"/>
                <a:cs typeface="Play"/>
                <a:sym typeface="Play"/>
              </a:rPr>
              <a:t>Poniéndolos Al Día</a:t>
            </a:r>
            <a:endParaRPr/>
          </a:p>
          <a:p>
            <a:pPr indent="0" lvl="0" marL="76200" marR="0" rtl="0" algn="l">
              <a:lnSpc>
                <a:spcPct val="150000"/>
              </a:lnSpc>
              <a:spcBef>
                <a:spcPts val="0"/>
              </a:spcBef>
              <a:spcAft>
                <a:spcPts val="0"/>
              </a:spcAft>
              <a:buNone/>
            </a:pPr>
            <a:r>
              <a:t/>
            </a:r>
            <a:endParaRPr b="0" i="0" sz="1000" u="none" cap="none" strike="noStrike">
              <a:solidFill>
                <a:schemeClr val="dk1"/>
              </a:solidFill>
              <a:latin typeface="Play"/>
              <a:ea typeface="Play"/>
              <a:cs typeface="Play"/>
              <a:sym typeface="Play"/>
            </a:endParaRPr>
          </a:p>
          <a:p>
            <a:pPr indent="0" lvl="0" marL="76200" marR="0" rtl="0" algn="l">
              <a:lnSpc>
                <a:spcPct val="150000"/>
              </a:lnSpc>
              <a:spcBef>
                <a:spcPts val="0"/>
              </a:spcBef>
              <a:spcAft>
                <a:spcPts val="0"/>
              </a:spcAft>
              <a:buNone/>
            </a:pPr>
            <a:r>
              <a:rPr b="1" i="0" lang="en-US" sz="2000" u="none" cap="none" strike="noStrike">
                <a:solidFill>
                  <a:schemeClr val="dk1"/>
                </a:solidFill>
                <a:latin typeface="Play"/>
                <a:ea typeface="Play"/>
                <a:cs typeface="Play"/>
                <a:sym typeface="Play"/>
              </a:rPr>
              <a:t>Preparándose para la Construcción</a:t>
            </a:r>
            <a:endParaRPr/>
          </a:p>
          <a:p>
            <a:pPr indent="-381000" lvl="3" marL="457200" marR="0" rtl="0" algn="l">
              <a:lnSpc>
                <a:spcPct val="150000"/>
              </a:lnSpc>
              <a:spcBef>
                <a:spcPts val="0"/>
              </a:spcBef>
              <a:spcAft>
                <a:spcPts val="0"/>
              </a:spcAft>
              <a:buClr>
                <a:schemeClr val="dk1"/>
              </a:buClr>
              <a:buSzPts val="2400"/>
              <a:buFont typeface="Noto Sans Symbols"/>
              <a:buChar char="▪"/>
            </a:pPr>
            <a:r>
              <a:rPr b="0" i="0" lang="en-US" sz="2000" u="none" cap="none" strike="noStrike">
                <a:solidFill>
                  <a:schemeClr val="dk1"/>
                </a:solidFill>
                <a:latin typeface="Play"/>
                <a:ea typeface="Play"/>
                <a:cs typeface="Play"/>
                <a:sym typeface="Play"/>
              </a:rPr>
              <a:t>Manteniendo Actualizados a los Residentes</a:t>
            </a:r>
            <a:endParaRPr b="0" i="0" sz="2000" u="none" cap="none" strike="noStrike">
              <a:solidFill>
                <a:schemeClr val="dk1"/>
              </a:solidFill>
              <a:latin typeface="Play"/>
              <a:ea typeface="Play"/>
              <a:cs typeface="Play"/>
              <a:sym typeface="Play"/>
            </a:endParaRPr>
          </a:p>
          <a:p>
            <a:pPr indent="-381000" lvl="3" marL="457200" marR="0" rtl="0" algn="l">
              <a:lnSpc>
                <a:spcPct val="150000"/>
              </a:lnSpc>
              <a:spcBef>
                <a:spcPts val="0"/>
              </a:spcBef>
              <a:spcAft>
                <a:spcPts val="0"/>
              </a:spcAft>
              <a:buClr>
                <a:schemeClr val="dk1"/>
              </a:buClr>
              <a:buSzPts val="2400"/>
              <a:buFont typeface="Noto Sans Symbols"/>
              <a:buChar char="▪"/>
            </a:pPr>
            <a:r>
              <a:rPr b="0" i="0" lang="en-US" sz="2000" u="none" cap="none" strike="noStrike">
                <a:solidFill>
                  <a:schemeClr val="dk1"/>
                </a:solidFill>
                <a:latin typeface="Play"/>
                <a:ea typeface="Play"/>
                <a:cs typeface="Play"/>
                <a:sym typeface="Play"/>
              </a:rPr>
              <a:t>¿Dónde me Quedaré Durante la Construcción?</a:t>
            </a:r>
            <a:endParaRPr/>
          </a:p>
          <a:p>
            <a:pPr indent="-381000" lvl="3" marL="457200" marR="0" rtl="0" algn="l">
              <a:lnSpc>
                <a:spcPct val="150000"/>
              </a:lnSpc>
              <a:spcBef>
                <a:spcPts val="0"/>
              </a:spcBef>
              <a:spcAft>
                <a:spcPts val="0"/>
              </a:spcAft>
              <a:buClr>
                <a:schemeClr val="dk1"/>
              </a:buClr>
              <a:buSzPts val="2400"/>
              <a:buFont typeface="Noto Sans Symbols"/>
              <a:buChar char="▪"/>
            </a:pPr>
            <a:r>
              <a:rPr b="0" i="0" lang="en-US" sz="2000" u="none" cap="none" strike="noStrike">
                <a:solidFill>
                  <a:schemeClr val="dk1"/>
                </a:solidFill>
                <a:latin typeface="Play"/>
                <a:ea typeface="Play"/>
                <a:cs typeface="Play"/>
                <a:sym typeface="Play"/>
              </a:rPr>
              <a:t>Preparación de los Inquilinos</a:t>
            </a:r>
            <a:endParaRPr/>
          </a:p>
          <a:p>
            <a:pPr indent="-381000" lvl="3" marL="457200" marR="0" rtl="0" algn="l">
              <a:lnSpc>
                <a:spcPct val="150000"/>
              </a:lnSpc>
              <a:spcBef>
                <a:spcPts val="0"/>
              </a:spcBef>
              <a:spcAft>
                <a:spcPts val="0"/>
              </a:spcAft>
              <a:buClr>
                <a:schemeClr val="dk1"/>
              </a:buClr>
              <a:buSzPts val="2400"/>
              <a:buFont typeface="Noto Sans Symbols"/>
              <a:buChar char="▪"/>
            </a:pPr>
            <a:r>
              <a:rPr b="0" i="0" lang="en-US" sz="2000" u="none" cap="none" strike="noStrike">
                <a:solidFill>
                  <a:schemeClr val="dk1"/>
                </a:solidFill>
                <a:latin typeface="Play"/>
                <a:ea typeface="Play"/>
                <a:cs typeface="Play"/>
                <a:sym typeface="Play"/>
              </a:rPr>
              <a:t>Calendario de Construcción</a:t>
            </a:r>
            <a:endParaRPr/>
          </a:p>
          <a:p>
            <a:pPr indent="-381000" lvl="3" marL="457200" marR="0" rtl="0" algn="l">
              <a:lnSpc>
                <a:spcPct val="150000"/>
              </a:lnSpc>
              <a:spcBef>
                <a:spcPts val="0"/>
              </a:spcBef>
              <a:spcAft>
                <a:spcPts val="0"/>
              </a:spcAft>
              <a:buClr>
                <a:schemeClr val="dk1"/>
              </a:buClr>
              <a:buSzPts val="2400"/>
              <a:buFont typeface="Noto Sans Symbols"/>
              <a:buChar char="▪"/>
            </a:pPr>
            <a:r>
              <a:rPr b="0" i="0" lang="en-US" sz="2000" u="none" cap="none" strike="noStrike">
                <a:solidFill>
                  <a:schemeClr val="dk1"/>
                </a:solidFill>
                <a:latin typeface="Play"/>
                <a:ea typeface="Play"/>
                <a:cs typeface="Play"/>
                <a:sym typeface="Play"/>
              </a:rPr>
              <a:t>Reubicación Temporal</a:t>
            </a:r>
            <a:endParaRPr/>
          </a:p>
          <a:p>
            <a:pPr indent="-381000" lvl="3" marL="457200" marR="0" rtl="0" algn="l">
              <a:lnSpc>
                <a:spcPct val="150000"/>
              </a:lnSpc>
              <a:spcBef>
                <a:spcPts val="0"/>
              </a:spcBef>
              <a:spcAft>
                <a:spcPts val="0"/>
              </a:spcAft>
              <a:buClr>
                <a:schemeClr val="dk1"/>
              </a:buClr>
              <a:buSzPts val="2400"/>
              <a:buFont typeface="Noto Sans Symbols"/>
              <a:buChar char="▪"/>
            </a:pPr>
            <a:r>
              <a:rPr b="0" i="0" lang="en-US" sz="2000" u="none" cap="none" strike="noStrike">
                <a:solidFill>
                  <a:schemeClr val="dk1"/>
                </a:solidFill>
                <a:latin typeface="Play"/>
                <a:ea typeface="Play"/>
                <a:cs typeface="Play"/>
                <a:sym typeface="Play"/>
              </a:rPr>
              <a:t>Preguntas y Respuestas</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4" name="Shape 494"/>
        <p:cNvGrpSpPr/>
        <p:nvPr/>
      </p:nvGrpSpPr>
      <p:grpSpPr>
        <a:xfrm>
          <a:off x="0" y="0"/>
          <a:ext cx="0" cy="0"/>
          <a:chOff x="0" y="0"/>
          <a:chExt cx="0" cy="0"/>
        </a:xfrm>
      </p:grpSpPr>
      <p:sp>
        <p:nvSpPr>
          <p:cNvPr id="495" name="Google Shape;495;p48"/>
          <p:cNvSpPr/>
          <p:nvPr/>
        </p:nvSpPr>
        <p:spPr>
          <a:xfrm>
            <a:off x="-25" y="2273700"/>
            <a:ext cx="12192025" cy="2310600"/>
          </a:xfrm>
          <a:prstGeom prst="rect">
            <a:avLst/>
          </a:prstGeom>
          <a:solidFill>
            <a:srgbClr val="44C1A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96" name="Google Shape;496;p48"/>
          <p:cNvSpPr txBox="1"/>
          <p:nvPr/>
        </p:nvSpPr>
        <p:spPr>
          <a:xfrm>
            <a:off x="0" y="2505685"/>
            <a:ext cx="12192025" cy="1846629"/>
          </a:xfrm>
          <a:prstGeom prst="rect">
            <a:avLst/>
          </a:prstGeom>
          <a:noFill/>
          <a:ln>
            <a:noFill/>
          </a:ln>
        </p:spPr>
        <p:txBody>
          <a:bodyPr anchorCtr="0" anchor="t" bIns="91425" lIns="91425" spcFirstLastPara="1" rIns="91425" wrap="square" tIns="91425">
            <a:spAutoFit/>
          </a:bodyPr>
          <a:lstStyle/>
          <a:p>
            <a:pPr indent="0" lvl="0" marL="0" marR="0" rtl="0" algn="ctr">
              <a:lnSpc>
                <a:spcPct val="90000"/>
              </a:lnSpc>
              <a:spcBef>
                <a:spcPts val="0"/>
              </a:spcBef>
              <a:spcAft>
                <a:spcPts val="0"/>
              </a:spcAft>
              <a:buClr>
                <a:srgbClr val="000000"/>
              </a:buClr>
              <a:buSzPts val="6000"/>
              <a:buFont typeface="Arial"/>
              <a:buNone/>
            </a:pPr>
            <a:r>
              <a:rPr b="1" i="0" lang="en-US" sz="6000" u="none" cap="none" strike="noStrike">
                <a:solidFill>
                  <a:schemeClr val="lt1"/>
                </a:solidFill>
                <a:latin typeface="Play"/>
                <a:ea typeface="Play"/>
                <a:cs typeface="Play"/>
                <a:sym typeface="Play"/>
              </a:rPr>
              <a:t>MANTENIENDO A LOS RESIDENTES AL DÍA</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 name="Shape 500"/>
        <p:cNvGrpSpPr/>
        <p:nvPr/>
      </p:nvGrpSpPr>
      <p:grpSpPr>
        <a:xfrm>
          <a:off x="0" y="0"/>
          <a:ext cx="0" cy="0"/>
          <a:chOff x="0" y="0"/>
          <a:chExt cx="0" cy="0"/>
        </a:xfrm>
      </p:grpSpPr>
      <p:grpSp>
        <p:nvGrpSpPr>
          <p:cNvPr id="501" name="Google Shape;501;p49"/>
          <p:cNvGrpSpPr/>
          <p:nvPr/>
        </p:nvGrpSpPr>
        <p:grpSpPr>
          <a:xfrm>
            <a:off x="0" y="1083484"/>
            <a:ext cx="355241" cy="673500"/>
            <a:chOff x="0" y="823811"/>
            <a:chExt cx="355241" cy="673500"/>
          </a:xfrm>
        </p:grpSpPr>
        <p:sp>
          <p:nvSpPr>
            <p:cNvPr id="502" name="Google Shape;502;p49"/>
            <p:cNvSpPr/>
            <p:nvPr/>
          </p:nvSpPr>
          <p:spPr>
            <a:xfrm>
              <a:off x="0" y="823811"/>
              <a:ext cx="87300" cy="6735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Play"/>
                <a:ea typeface="Play"/>
                <a:cs typeface="Play"/>
                <a:sym typeface="Play"/>
              </a:endParaRPr>
            </a:p>
          </p:txBody>
        </p:sp>
        <p:sp>
          <p:nvSpPr>
            <p:cNvPr id="503" name="Google Shape;503;p49"/>
            <p:cNvSpPr/>
            <p:nvPr/>
          </p:nvSpPr>
          <p:spPr>
            <a:xfrm>
              <a:off x="159341" y="823811"/>
              <a:ext cx="195900" cy="6735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Play"/>
                <a:ea typeface="Play"/>
                <a:cs typeface="Play"/>
                <a:sym typeface="Play"/>
              </a:endParaRPr>
            </a:p>
          </p:txBody>
        </p:sp>
      </p:grpSp>
      <p:sp>
        <p:nvSpPr>
          <p:cNvPr id="504" name="Google Shape;504;p49"/>
          <p:cNvSpPr/>
          <p:nvPr/>
        </p:nvSpPr>
        <p:spPr>
          <a:xfrm flipH="1">
            <a:off x="852315" y="1083469"/>
            <a:ext cx="4297800" cy="273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Play"/>
              <a:ea typeface="Play"/>
              <a:cs typeface="Play"/>
              <a:sym typeface="Play"/>
            </a:endParaRPr>
          </a:p>
        </p:txBody>
      </p:sp>
      <p:sp>
        <p:nvSpPr>
          <p:cNvPr id="505" name="Google Shape;505;p49"/>
          <p:cNvSpPr/>
          <p:nvPr/>
        </p:nvSpPr>
        <p:spPr>
          <a:xfrm flipH="1">
            <a:off x="11576400" y="0"/>
            <a:ext cx="61560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Play"/>
              <a:ea typeface="Play"/>
              <a:cs typeface="Play"/>
              <a:sym typeface="Play"/>
            </a:endParaRPr>
          </a:p>
        </p:txBody>
      </p:sp>
      <p:sp>
        <p:nvSpPr>
          <p:cNvPr id="506" name="Google Shape;506;p49"/>
          <p:cNvSpPr txBox="1"/>
          <p:nvPr>
            <p:ph type="title"/>
          </p:nvPr>
        </p:nvSpPr>
        <p:spPr>
          <a:xfrm>
            <a:off x="852313" y="319250"/>
            <a:ext cx="6211875" cy="734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002060"/>
              </a:buClr>
              <a:buSzPts val="3600"/>
              <a:buFont typeface="Trebuchet MS"/>
              <a:buNone/>
            </a:pPr>
            <a:r>
              <a:rPr lang="en-US">
                <a:latin typeface="Play"/>
                <a:ea typeface="Play"/>
                <a:cs typeface="Play"/>
                <a:sym typeface="Play"/>
              </a:rPr>
              <a:t>Avisos</a:t>
            </a:r>
            <a:endParaRPr>
              <a:latin typeface="Play"/>
              <a:ea typeface="Play"/>
              <a:cs typeface="Play"/>
              <a:sym typeface="Play"/>
            </a:endParaRPr>
          </a:p>
        </p:txBody>
      </p:sp>
      <p:sp>
        <p:nvSpPr>
          <p:cNvPr id="507" name="Google Shape;507;p49"/>
          <p:cNvSpPr txBox="1"/>
          <p:nvPr/>
        </p:nvSpPr>
        <p:spPr>
          <a:xfrm>
            <a:off x="2464543" y="1818851"/>
            <a:ext cx="8006233" cy="4026039"/>
          </a:xfrm>
          <a:prstGeom prst="rect">
            <a:avLst/>
          </a:prstGeom>
          <a:noFill/>
          <a:ln>
            <a:noFill/>
          </a:ln>
        </p:spPr>
        <p:txBody>
          <a:bodyPr anchorCtr="0" anchor="t" bIns="45700" lIns="91425" spcFirstLastPara="1" rIns="91425" wrap="square" tIns="45700">
            <a:spAutoFit/>
          </a:bodyPr>
          <a:lstStyle/>
          <a:p>
            <a:pPr indent="-228600" lvl="0" marL="285750" marR="0" rtl="0" algn="l">
              <a:lnSpc>
                <a:spcPct val="120000"/>
              </a:lnSpc>
              <a:spcBef>
                <a:spcPts val="0"/>
              </a:spcBef>
              <a:spcAft>
                <a:spcPts val="0"/>
              </a:spcAft>
              <a:buClr>
                <a:schemeClr val="dk1"/>
              </a:buClr>
              <a:buSzPts val="2400"/>
              <a:buFont typeface="Arial"/>
              <a:buChar char="•"/>
            </a:pPr>
            <a:r>
              <a:rPr b="0" i="0" lang="en-US" sz="1800" u="none" cap="none" strike="noStrike">
                <a:solidFill>
                  <a:schemeClr val="dk1"/>
                </a:solidFill>
                <a:latin typeface="Play"/>
                <a:ea typeface="Play"/>
                <a:cs typeface="Play"/>
                <a:sym typeface="Play"/>
              </a:rPr>
              <a:t>Durante las fases de construcción y reubicación, a los residentes se les notificará por anticipado de cada fase de trabajo. Esto incluye trabajos invasivos y/o no invasivos, interiores y/o exteriores, al igual que a nivel de edificio o trabajo específico en la unidad.</a:t>
            </a:r>
            <a:endParaRPr b="0" i="0" sz="1800" u="none" cap="none" strike="noStrike">
              <a:solidFill>
                <a:srgbClr val="000000"/>
              </a:solidFill>
              <a:latin typeface="Play"/>
              <a:ea typeface="Play"/>
              <a:cs typeface="Play"/>
              <a:sym typeface="Play"/>
            </a:endParaRPr>
          </a:p>
          <a:p>
            <a:pPr indent="-76200" lvl="0" marL="285750" marR="0" rtl="0" algn="l">
              <a:lnSpc>
                <a:spcPct val="120000"/>
              </a:lnSpc>
              <a:spcBef>
                <a:spcPts val="600"/>
              </a:spcBef>
              <a:spcAft>
                <a:spcPts val="0"/>
              </a:spcAft>
              <a:buClr>
                <a:schemeClr val="dk1"/>
              </a:buClr>
              <a:buSzPts val="2400"/>
              <a:buFont typeface="Arial"/>
              <a:buNone/>
            </a:pPr>
            <a:r>
              <a:t/>
            </a:r>
            <a:endParaRPr b="0" i="0" sz="1800" u="none" cap="none" strike="noStrike">
              <a:solidFill>
                <a:schemeClr val="dk1"/>
              </a:solidFill>
              <a:latin typeface="Play"/>
              <a:ea typeface="Play"/>
              <a:cs typeface="Play"/>
              <a:sym typeface="Play"/>
            </a:endParaRPr>
          </a:p>
          <a:p>
            <a:pPr indent="-228600" lvl="0" marL="285750" marR="0" rtl="0" algn="l">
              <a:lnSpc>
                <a:spcPct val="120000"/>
              </a:lnSpc>
              <a:spcBef>
                <a:spcPts val="600"/>
              </a:spcBef>
              <a:spcAft>
                <a:spcPts val="0"/>
              </a:spcAft>
              <a:buClr>
                <a:schemeClr val="dk1"/>
              </a:buClr>
              <a:buSzPts val="2400"/>
              <a:buFont typeface="Arial"/>
              <a:buChar char="•"/>
            </a:pPr>
            <a:r>
              <a:rPr b="0" i="0" lang="en-US" sz="1800" u="none" cap="none" strike="noStrike">
                <a:solidFill>
                  <a:schemeClr val="dk1"/>
                </a:solidFill>
                <a:latin typeface="Play"/>
                <a:ea typeface="Play"/>
                <a:cs typeface="Play"/>
                <a:sym typeface="Play"/>
              </a:rPr>
              <a:t>Cuando sea posible, los residentes recibirán aviso de al menos 30 días de anticipación, con un preaviso mínimo de 7 días previo a cualquier actividad programada. </a:t>
            </a:r>
            <a:endParaRPr/>
          </a:p>
          <a:p>
            <a:pPr indent="-76200" lvl="0" marL="285750" marR="0" rtl="0" algn="l">
              <a:lnSpc>
                <a:spcPct val="120000"/>
              </a:lnSpc>
              <a:spcBef>
                <a:spcPts val="600"/>
              </a:spcBef>
              <a:spcAft>
                <a:spcPts val="0"/>
              </a:spcAft>
              <a:buClr>
                <a:schemeClr val="dk1"/>
              </a:buClr>
              <a:buSzPts val="2400"/>
              <a:buFont typeface="Arial"/>
              <a:buNone/>
            </a:pPr>
            <a:r>
              <a:t/>
            </a:r>
            <a:endParaRPr b="0" i="0" sz="1800" u="none" cap="none" strike="noStrike">
              <a:solidFill>
                <a:schemeClr val="dk1"/>
              </a:solidFill>
              <a:latin typeface="Play"/>
              <a:ea typeface="Play"/>
              <a:cs typeface="Play"/>
              <a:sym typeface="Play"/>
            </a:endParaRPr>
          </a:p>
          <a:p>
            <a:pPr indent="-228600" lvl="0" marL="285750" marR="0" rtl="0" algn="l">
              <a:lnSpc>
                <a:spcPct val="120000"/>
              </a:lnSpc>
              <a:spcBef>
                <a:spcPts val="600"/>
              </a:spcBef>
              <a:spcAft>
                <a:spcPts val="0"/>
              </a:spcAft>
              <a:buClr>
                <a:schemeClr val="dk1"/>
              </a:buClr>
              <a:buSzPts val="2400"/>
              <a:buFont typeface="Arial"/>
              <a:buChar char="•"/>
            </a:pPr>
            <a:r>
              <a:rPr b="0" i="0" lang="en-US" sz="1800" u="none" cap="none" strike="noStrike">
                <a:solidFill>
                  <a:schemeClr val="dk1"/>
                </a:solidFill>
                <a:latin typeface="Play"/>
                <a:ea typeface="Play"/>
                <a:cs typeface="Play"/>
                <a:sym typeface="Play"/>
              </a:rPr>
              <a:t>Las notificaciones de emergencia se publicarán tan pronto como sea posible, asegurando un tiempo mínimo de notificación de 24 horas</a:t>
            </a:r>
            <a:endParaRPr b="0" i="0" sz="1800" u="none" cap="none" strike="noStrike">
              <a:solidFill>
                <a:srgbClr val="000000"/>
              </a:solidFill>
              <a:latin typeface="Play"/>
              <a:ea typeface="Play"/>
              <a:cs typeface="Play"/>
              <a:sym typeface="Play"/>
            </a:endParaRPr>
          </a:p>
        </p:txBody>
      </p:sp>
      <p:pic>
        <p:nvPicPr>
          <p:cNvPr descr="Notification bell outline interface symbol - Free interface ..." id="508" name="Google Shape;508;p49"/>
          <p:cNvPicPr preferRelativeResize="0"/>
          <p:nvPr/>
        </p:nvPicPr>
        <p:blipFill rotWithShape="1">
          <a:blip r:embed="rId3">
            <a:alphaModFix/>
          </a:blip>
          <a:srcRect b="0" l="0" r="0" t="0"/>
          <a:stretch/>
        </p:blipFill>
        <p:spPr>
          <a:xfrm>
            <a:off x="660703" y="2845400"/>
            <a:ext cx="1640541" cy="164054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2" name="Shape 512"/>
        <p:cNvGrpSpPr/>
        <p:nvPr/>
      </p:nvGrpSpPr>
      <p:grpSpPr>
        <a:xfrm>
          <a:off x="0" y="0"/>
          <a:ext cx="0" cy="0"/>
          <a:chOff x="0" y="0"/>
          <a:chExt cx="0" cy="0"/>
        </a:xfrm>
      </p:grpSpPr>
      <p:grpSp>
        <p:nvGrpSpPr>
          <p:cNvPr id="513" name="Google Shape;513;p50"/>
          <p:cNvGrpSpPr/>
          <p:nvPr/>
        </p:nvGrpSpPr>
        <p:grpSpPr>
          <a:xfrm>
            <a:off x="0" y="1083484"/>
            <a:ext cx="355241" cy="673500"/>
            <a:chOff x="0" y="823811"/>
            <a:chExt cx="355241" cy="673500"/>
          </a:xfrm>
        </p:grpSpPr>
        <p:sp>
          <p:nvSpPr>
            <p:cNvPr id="514" name="Google Shape;514;p50"/>
            <p:cNvSpPr/>
            <p:nvPr/>
          </p:nvSpPr>
          <p:spPr>
            <a:xfrm>
              <a:off x="0" y="823811"/>
              <a:ext cx="87300" cy="6735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Play"/>
                <a:ea typeface="Play"/>
                <a:cs typeface="Play"/>
                <a:sym typeface="Play"/>
              </a:endParaRPr>
            </a:p>
          </p:txBody>
        </p:sp>
        <p:sp>
          <p:nvSpPr>
            <p:cNvPr id="515" name="Google Shape;515;p50"/>
            <p:cNvSpPr/>
            <p:nvPr/>
          </p:nvSpPr>
          <p:spPr>
            <a:xfrm>
              <a:off x="159341" y="823811"/>
              <a:ext cx="195900" cy="6735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Play"/>
                <a:ea typeface="Play"/>
                <a:cs typeface="Play"/>
                <a:sym typeface="Play"/>
              </a:endParaRPr>
            </a:p>
          </p:txBody>
        </p:sp>
      </p:grpSp>
      <p:sp>
        <p:nvSpPr>
          <p:cNvPr id="516" name="Google Shape;516;p50"/>
          <p:cNvSpPr/>
          <p:nvPr/>
        </p:nvSpPr>
        <p:spPr>
          <a:xfrm flipH="1">
            <a:off x="852315" y="1083469"/>
            <a:ext cx="4297800" cy="273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Play"/>
              <a:ea typeface="Play"/>
              <a:cs typeface="Play"/>
              <a:sym typeface="Play"/>
            </a:endParaRPr>
          </a:p>
        </p:txBody>
      </p:sp>
      <p:sp>
        <p:nvSpPr>
          <p:cNvPr id="517" name="Google Shape;517;p50"/>
          <p:cNvSpPr/>
          <p:nvPr/>
        </p:nvSpPr>
        <p:spPr>
          <a:xfrm flipH="1">
            <a:off x="11576400" y="0"/>
            <a:ext cx="61560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Play"/>
              <a:ea typeface="Play"/>
              <a:cs typeface="Play"/>
              <a:sym typeface="Play"/>
            </a:endParaRPr>
          </a:p>
        </p:txBody>
      </p:sp>
      <p:sp>
        <p:nvSpPr>
          <p:cNvPr id="518" name="Google Shape;518;p50"/>
          <p:cNvSpPr txBox="1"/>
          <p:nvPr>
            <p:ph type="title"/>
          </p:nvPr>
        </p:nvSpPr>
        <p:spPr>
          <a:xfrm>
            <a:off x="753699" y="319250"/>
            <a:ext cx="5548488" cy="734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002060"/>
              </a:buClr>
              <a:buSzPts val="3600"/>
              <a:buFont typeface="Trebuchet MS"/>
              <a:buNone/>
            </a:pPr>
            <a:r>
              <a:rPr lang="en-US">
                <a:latin typeface="Play"/>
                <a:ea typeface="Play"/>
                <a:cs typeface="Play"/>
                <a:sym typeface="Play"/>
              </a:rPr>
              <a:t>Métodos de Avisos</a:t>
            </a:r>
            <a:endParaRPr/>
          </a:p>
        </p:txBody>
      </p:sp>
      <p:pic>
        <p:nvPicPr>
          <p:cNvPr descr="A wall covered with sticky notes." id="519" name="Google Shape;519;p50"/>
          <p:cNvPicPr preferRelativeResize="0"/>
          <p:nvPr/>
        </p:nvPicPr>
        <p:blipFill rotWithShape="1">
          <a:blip r:embed="rId3">
            <a:alphaModFix/>
          </a:blip>
          <a:srcRect b="-1" l="20389" r="24498" t="0"/>
          <a:stretch/>
        </p:blipFill>
        <p:spPr>
          <a:xfrm>
            <a:off x="6400801" y="0"/>
            <a:ext cx="5175600" cy="6858000"/>
          </a:xfrm>
          <a:prstGeom prst="rect">
            <a:avLst/>
          </a:prstGeom>
          <a:noFill/>
          <a:ln>
            <a:noFill/>
          </a:ln>
        </p:spPr>
      </p:pic>
      <p:sp>
        <p:nvSpPr>
          <p:cNvPr id="520" name="Google Shape;520;p50"/>
          <p:cNvSpPr txBox="1"/>
          <p:nvPr/>
        </p:nvSpPr>
        <p:spPr>
          <a:xfrm>
            <a:off x="502024" y="1373200"/>
            <a:ext cx="5630836" cy="4904420"/>
          </a:xfrm>
          <a:prstGeom prst="rect">
            <a:avLst/>
          </a:prstGeom>
          <a:noFill/>
          <a:ln>
            <a:noFill/>
          </a:ln>
        </p:spPr>
        <p:txBody>
          <a:bodyPr anchorCtr="0" anchor="t" bIns="45700" lIns="91425" spcFirstLastPara="1" rIns="91425" wrap="square" tIns="45700">
            <a:spAutoFit/>
          </a:bodyPr>
          <a:lstStyle/>
          <a:p>
            <a:pPr indent="-228600" lvl="0" marL="285750" marR="0" rtl="0" algn="l">
              <a:lnSpc>
                <a:spcPct val="90000"/>
              </a:lnSpc>
              <a:spcBef>
                <a:spcPts val="0"/>
              </a:spcBef>
              <a:spcAft>
                <a:spcPts val="0"/>
              </a:spcAft>
              <a:buClr>
                <a:schemeClr val="dk1"/>
              </a:buClr>
              <a:buSzPts val="1600"/>
              <a:buFont typeface="Arial"/>
              <a:buChar char="•"/>
            </a:pPr>
            <a:r>
              <a:rPr b="1" i="0" lang="en-US" sz="1600" u="none" cap="none" strike="noStrike">
                <a:solidFill>
                  <a:schemeClr val="dk1"/>
                </a:solidFill>
                <a:latin typeface="Play"/>
                <a:ea typeface="Play"/>
                <a:cs typeface="Play"/>
                <a:sym typeface="Play"/>
              </a:rPr>
              <a:t>Publicaciones en las Puertas</a:t>
            </a:r>
            <a:r>
              <a:rPr b="0" i="0" lang="en-US" sz="1600" u="none" cap="none" strike="noStrike">
                <a:solidFill>
                  <a:schemeClr val="dk1"/>
                </a:solidFill>
                <a:latin typeface="Play"/>
                <a:ea typeface="Play"/>
                <a:cs typeface="Play"/>
                <a:sym typeface="Play"/>
              </a:rPr>
              <a:t>: Los avisos/cartas/</a:t>
            </a:r>
            <a:br>
              <a:rPr b="0" i="0" lang="en-US" sz="1600" u="none" cap="none" strike="noStrike">
                <a:solidFill>
                  <a:schemeClr val="dk1"/>
                </a:solidFill>
                <a:latin typeface="Play"/>
                <a:ea typeface="Play"/>
                <a:cs typeface="Play"/>
                <a:sym typeface="Play"/>
              </a:rPr>
            </a:br>
            <a:r>
              <a:rPr b="0" i="0" lang="en-US" sz="1600" u="none" cap="none" strike="noStrike">
                <a:solidFill>
                  <a:schemeClr val="dk1"/>
                </a:solidFill>
                <a:latin typeface="Play"/>
                <a:ea typeface="Play"/>
                <a:cs typeface="Play"/>
                <a:sym typeface="Play"/>
              </a:rPr>
              <a:t>volantes se adherirán a su puerta o se colocarán en una lamina protectora colgada en el llavín de la puerta.</a:t>
            </a:r>
            <a:endParaRPr b="0" i="0" sz="1600" u="none" cap="none" strike="noStrike">
              <a:solidFill>
                <a:schemeClr val="dk1"/>
              </a:solidFill>
              <a:latin typeface="Play"/>
              <a:ea typeface="Play"/>
              <a:cs typeface="Play"/>
              <a:sym typeface="Play"/>
            </a:endParaRPr>
          </a:p>
          <a:p>
            <a:pPr indent="-116840" lvl="0" marL="285750" marR="0" rtl="0" algn="l">
              <a:lnSpc>
                <a:spcPct val="90000"/>
              </a:lnSpc>
              <a:spcBef>
                <a:spcPts val="600"/>
              </a:spcBef>
              <a:spcAft>
                <a:spcPts val="0"/>
              </a:spcAft>
              <a:buClr>
                <a:schemeClr val="dk1"/>
              </a:buClr>
              <a:buSzPts val="900"/>
              <a:buFont typeface="Arial"/>
              <a:buNone/>
            </a:pPr>
            <a:r>
              <a:t/>
            </a:r>
            <a:endParaRPr b="0" i="0" sz="900" u="none" cap="none" strike="noStrike">
              <a:solidFill>
                <a:schemeClr val="dk1"/>
              </a:solidFill>
              <a:latin typeface="Play"/>
              <a:ea typeface="Play"/>
              <a:cs typeface="Play"/>
              <a:sym typeface="Play"/>
            </a:endParaRPr>
          </a:p>
          <a:p>
            <a:pPr indent="-228600" lvl="0" marL="285750" marR="0" rtl="0" algn="l">
              <a:lnSpc>
                <a:spcPct val="90000"/>
              </a:lnSpc>
              <a:spcBef>
                <a:spcPts val="600"/>
              </a:spcBef>
              <a:spcAft>
                <a:spcPts val="0"/>
              </a:spcAft>
              <a:buClr>
                <a:schemeClr val="dk1"/>
              </a:buClr>
              <a:buSzPts val="1600"/>
              <a:buFont typeface="Arial"/>
              <a:buChar char="•"/>
            </a:pPr>
            <a:r>
              <a:rPr b="1" i="0" lang="en-US" sz="1600" u="none" cap="none" strike="noStrike">
                <a:solidFill>
                  <a:schemeClr val="dk1"/>
                </a:solidFill>
                <a:latin typeface="Play"/>
                <a:ea typeface="Play"/>
                <a:cs typeface="Play"/>
                <a:sym typeface="Play"/>
              </a:rPr>
              <a:t>Entrega a Mano:</a:t>
            </a:r>
            <a:r>
              <a:rPr b="0" i="0" lang="en-US" sz="1600" u="none" cap="none" strike="noStrike">
                <a:solidFill>
                  <a:schemeClr val="dk1"/>
                </a:solidFill>
                <a:latin typeface="Play"/>
                <a:ea typeface="Play"/>
                <a:cs typeface="Play"/>
                <a:sym typeface="Play"/>
              </a:rPr>
              <a:t> Los avisos/volantes/cartas se entregan directamente al residente.</a:t>
            </a:r>
            <a:endParaRPr/>
          </a:p>
          <a:p>
            <a:pPr indent="-116840" lvl="0" marL="285750" marR="0" rtl="0" algn="l">
              <a:lnSpc>
                <a:spcPct val="90000"/>
              </a:lnSpc>
              <a:spcBef>
                <a:spcPts val="600"/>
              </a:spcBef>
              <a:spcAft>
                <a:spcPts val="0"/>
              </a:spcAft>
              <a:buClr>
                <a:schemeClr val="dk1"/>
              </a:buClr>
              <a:buSzPts val="900"/>
              <a:buFont typeface="Arial"/>
              <a:buNone/>
            </a:pPr>
            <a:r>
              <a:t/>
            </a:r>
            <a:endParaRPr b="0" i="0" sz="900" u="none" cap="none" strike="noStrike">
              <a:solidFill>
                <a:schemeClr val="dk1"/>
              </a:solidFill>
              <a:latin typeface="Play"/>
              <a:ea typeface="Play"/>
              <a:cs typeface="Play"/>
              <a:sym typeface="Play"/>
            </a:endParaRPr>
          </a:p>
          <a:p>
            <a:pPr indent="-228600" lvl="0" marL="285750" marR="0" rtl="0" algn="l">
              <a:lnSpc>
                <a:spcPct val="90000"/>
              </a:lnSpc>
              <a:spcBef>
                <a:spcPts val="600"/>
              </a:spcBef>
              <a:spcAft>
                <a:spcPts val="0"/>
              </a:spcAft>
              <a:buClr>
                <a:schemeClr val="dk1"/>
              </a:buClr>
              <a:buSzPts val="1600"/>
              <a:buFont typeface="Arial"/>
              <a:buChar char="•"/>
            </a:pPr>
            <a:r>
              <a:rPr b="1" i="0" lang="en-US" sz="1600" u="none" cap="none" strike="noStrike">
                <a:solidFill>
                  <a:schemeClr val="dk1"/>
                </a:solidFill>
                <a:latin typeface="Play"/>
                <a:ea typeface="Play"/>
                <a:cs typeface="Play"/>
                <a:sym typeface="Play"/>
              </a:rPr>
              <a:t>Áreas Comunes:</a:t>
            </a:r>
            <a:r>
              <a:rPr b="0" i="0" lang="en-US" sz="1600" u="none" cap="none" strike="noStrike">
                <a:solidFill>
                  <a:schemeClr val="dk1"/>
                </a:solidFill>
                <a:latin typeface="Play"/>
                <a:ea typeface="Play"/>
                <a:cs typeface="Play"/>
                <a:sym typeface="Play"/>
              </a:rPr>
              <a:t> Los avisos/volantes/cartas generales no específicos a una unidad se publicarán en todas las áreas públicas.</a:t>
            </a:r>
            <a:endParaRPr b="0" i="0" sz="1600" u="none" cap="none" strike="noStrike">
              <a:solidFill>
                <a:schemeClr val="dk1"/>
              </a:solidFill>
              <a:latin typeface="Play"/>
              <a:ea typeface="Play"/>
              <a:cs typeface="Play"/>
              <a:sym typeface="Play"/>
            </a:endParaRPr>
          </a:p>
          <a:p>
            <a:pPr indent="-116840" lvl="0" marL="285750" marR="0" rtl="0" algn="l">
              <a:lnSpc>
                <a:spcPct val="90000"/>
              </a:lnSpc>
              <a:spcBef>
                <a:spcPts val="600"/>
              </a:spcBef>
              <a:spcAft>
                <a:spcPts val="0"/>
              </a:spcAft>
              <a:buClr>
                <a:schemeClr val="dk1"/>
              </a:buClr>
              <a:buSzPts val="900"/>
              <a:buFont typeface="Arial"/>
              <a:buNone/>
            </a:pPr>
            <a:r>
              <a:t/>
            </a:r>
            <a:endParaRPr b="0" i="0" sz="900" u="none" cap="none" strike="noStrike">
              <a:solidFill>
                <a:schemeClr val="dk1"/>
              </a:solidFill>
              <a:latin typeface="Play"/>
              <a:ea typeface="Play"/>
              <a:cs typeface="Play"/>
              <a:sym typeface="Play"/>
            </a:endParaRPr>
          </a:p>
          <a:p>
            <a:pPr indent="-228600" lvl="0" marL="285750" marR="0" rtl="0" algn="l">
              <a:lnSpc>
                <a:spcPct val="90000"/>
              </a:lnSpc>
              <a:spcBef>
                <a:spcPts val="600"/>
              </a:spcBef>
              <a:spcAft>
                <a:spcPts val="0"/>
              </a:spcAft>
              <a:buClr>
                <a:schemeClr val="dk1"/>
              </a:buClr>
              <a:buSzPts val="1600"/>
              <a:buFont typeface="Arial"/>
              <a:buChar char="•"/>
            </a:pPr>
            <a:r>
              <a:rPr b="1" i="0" lang="en-US" sz="1600" u="none" cap="none" strike="noStrike">
                <a:solidFill>
                  <a:schemeClr val="dk1"/>
                </a:solidFill>
                <a:latin typeface="Play"/>
                <a:ea typeface="Play"/>
                <a:cs typeface="Play"/>
                <a:sym typeface="Play"/>
              </a:rPr>
              <a:t>Visitas a las Unidades:</a:t>
            </a:r>
            <a:r>
              <a:rPr b="0" i="0" lang="en-US" sz="1600" u="none" cap="none" strike="noStrike">
                <a:solidFill>
                  <a:schemeClr val="dk1"/>
                </a:solidFill>
                <a:latin typeface="Play"/>
                <a:ea typeface="Play"/>
                <a:cs typeface="Play"/>
                <a:sym typeface="Play"/>
              </a:rPr>
              <a:t> Los coordinadores visitarán a los residentes en su hogar para explicar una próxima construcción y/o confirmar su disponibilidad.</a:t>
            </a:r>
            <a:endParaRPr b="0" i="0" sz="1600" u="none" cap="none" strike="noStrike">
              <a:solidFill>
                <a:schemeClr val="dk1"/>
              </a:solidFill>
              <a:latin typeface="Play"/>
              <a:ea typeface="Play"/>
              <a:cs typeface="Play"/>
              <a:sym typeface="Play"/>
            </a:endParaRPr>
          </a:p>
          <a:p>
            <a:pPr indent="-116840" lvl="0" marL="285750" marR="0" rtl="0" algn="l">
              <a:lnSpc>
                <a:spcPct val="90000"/>
              </a:lnSpc>
              <a:spcBef>
                <a:spcPts val="600"/>
              </a:spcBef>
              <a:spcAft>
                <a:spcPts val="0"/>
              </a:spcAft>
              <a:buClr>
                <a:schemeClr val="dk1"/>
              </a:buClr>
              <a:buSzPts val="900"/>
              <a:buFont typeface="Arial"/>
              <a:buNone/>
            </a:pPr>
            <a:r>
              <a:t/>
            </a:r>
            <a:endParaRPr b="0" i="0" sz="900" u="none" cap="none" strike="noStrike">
              <a:solidFill>
                <a:schemeClr val="dk1"/>
              </a:solidFill>
              <a:latin typeface="Play"/>
              <a:ea typeface="Play"/>
              <a:cs typeface="Play"/>
              <a:sym typeface="Play"/>
            </a:endParaRPr>
          </a:p>
          <a:p>
            <a:pPr indent="-228600" lvl="0" marL="285750" marR="0" rtl="0" algn="l">
              <a:lnSpc>
                <a:spcPct val="90000"/>
              </a:lnSpc>
              <a:spcBef>
                <a:spcPts val="600"/>
              </a:spcBef>
              <a:spcAft>
                <a:spcPts val="0"/>
              </a:spcAft>
              <a:buClr>
                <a:schemeClr val="dk1"/>
              </a:buClr>
              <a:buSzPts val="1600"/>
              <a:buFont typeface="Arial"/>
              <a:buChar char="•"/>
            </a:pPr>
            <a:r>
              <a:rPr b="1" i="0" lang="en-US" sz="1600" u="none" cap="none" strike="noStrike">
                <a:solidFill>
                  <a:schemeClr val="dk1"/>
                </a:solidFill>
                <a:latin typeface="Play"/>
                <a:ea typeface="Play"/>
                <a:cs typeface="Play"/>
                <a:sym typeface="Play"/>
              </a:rPr>
              <a:t>Teléfono/Texto/Correo Electrónico:</a:t>
            </a:r>
            <a:r>
              <a:rPr b="0" i="0" lang="en-US" sz="1600" u="none" cap="none" strike="noStrike">
                <a:solidFill>
                  <a:schemeClr val="dk1"/>
                </a:solidFill>
                <a:latin typeface="Play"/>
                <a:ea typeface="Play"/>
                <a:cs typeface="Play"/>
                <a:sym typeface="Play"/>
              </a:rPr>
              <a:t> incluyendo contactar a los contactos de emergencia y/u otras personas anotadas en su expediente (por favor asegúrese que su coordinador tenga su información de contacto actualizada).</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4" name="Shape 524"/>
        <p:cNvGrpSpPr/>
        <p:nvPr/>
      </p:nvGrpSpPr>
      <p:grpSpPr>
        <a:xfrm>
          <a:off x="0" y="0"/>
          <a:ext cx="0" cy="0"/>
          <a:chOff x="0" y="0"/>
          <a:chExt cx="0" cy="0"/>
        </a:xfrm>
      </p:grpSpPr>
      <p:sp>
        <p:nvSpPr>
          <p:cNvPr id="525" name="Google Shape;525;p51"/>
          <p:cNvSpPr/>
          <p:nvPr/>
        </p:nvSpPr>
        <p:spPr>
          <a:xfrm>
            <a:off x="-25" y="2273700"/>
            <a:ext cx="12192025" cy="2310600"/>
          </a:xfrm>
          <a:prstGeom prst="rect">
            <a:avLst/>
          </a:prstGeom>
          <a:solidFill>
            <a:srgbClr val="44C1A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26" name="Google Shape;526;p51"/>
          <p:cNvSpPr txBox="1"/>
          <p:nvPr/>
        </p:nvSpPr>
        <p:spPr>
          <a:xfrm>
            <a:off x="0" y="2505685"/>
            <a:ext cx="12192025" cy="1846629"/>
          </a:xfrm>
          <a:prstGeom prst="rect">
            <a:avLst/>
          </a:prstGeom>
          <a:noFill/>
          <a:ln>
            <a:noFill/>
          </a:ln>
        </p:spPr>
        <p:txBody>
          <a:bodyPr anchorCtr="0" anchor="t" bIns="91425" lIns="91425" spcFirstLastPara="1" rIns="91425" wrap="square" tIns="91425">
            <a:spAutoFit/>
          </a:bodyPr>
          <a:lstStyle/>
          <a:p>
            <a:pPr indent="0" lvl="0" marL="0" marR="0" rtl="0" algn="ctr">
              <a:lnSpc>
                <a:spcPct val="90000"/>
              </a:lnSpc>
              <a:spcBef>
                <a:spcPts val="0"/>
              </a:spcBef>
              <a:spcAft>
                <a:spcPts val="0"/>
              </a:spcAft>
              <a:buClr>
                <a:srgbClr val="000000"/>
              </a:buClr>
              <a:buSzPts val="6000"/>
              <a:buFont typeface="Arial"/>
              <a:buNone/>
            </a:pPr>
            <a:r>
              <a:rPr b="1" i="0" lang="en-US" sz="6000" u="none" cap="none" strike="noStrike">
                <a:solidFill>
                  <a:schemeClr val="lt1"/>
                </a:solidFill>
                <a:latin typeface="Play"/>
                <a:ea typeface="Play"/>
                <a:cs typeface="Play"/>
                <a:sym typeface="Play"/>
              </a:rPr>
              <a:t>¿Dónde Me Quedaré Durante la Construcción?</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0" name="Shape 530"/>
        <p:cNvGrpSpPr/>
        <p:nvPr/>
      </p:nvGrpSpPr>
      <p:grpSpPr>
        <a:xfrm>
          <a:off x="0" y="0"/>
          <a:ext cx="0" cy="0"/>
          <a:chOff x="0" y="0"/>
          <a:chExt cx="0" cy="0"/>
        </a:xfrm>
      </p:grpSpPr>
      <p:grpSp>
        <p:nvGrpSpPr>
          <p:cNvPr id="531" name="Google Shape;531;p52"/>
          <p:cNvGrpSpPr/>
          <p:nvPr/>
        </p:nvGrpSpPr>
        <p:grpSpPr>
          <a:xfrm>
            <a:off x="0" y="1083484"/>
            <a:ext cx="355241" cy="673500"/>
            <a:chOff x="0" y="823811"/>
            <a:chExt cx="355241" cy="673500"/>
          </a:xfrm>
        </p:grpSpPr>
        <p:sp>
          <p:nvSpPr>
            <p:cNvPr id="532" name="Google Shape;532;p52"/>
            <p:cNvSpPr/>
            <p:nvPr/>
          </p:nvSpPr>
          <p:spPr>
            <a:xfrm>
              <a:off x="0" y="823811"/>
              <a:ext cx="87300" cy="6735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Play"/>
                <a:ea typeface="Play"/>
                <a:cs typeface="Play"/>
                <a:sym typeface="Play"/>
              </a:endParaRPr>
            </a:p>
          </p:txBody>
        </p:sp>
        <p:sp>
          <p:nvSpPr>
            <p:cNvPr id="533" name="Google Shape;533;p52"/>
            <p:cNvSpPr/>
            <p:nvPr/>
          </p:nvSpPr>
          <p:spPr>
            <a:xfrm>
              <a:off x="159341" y="823811"/>
              <a:ext cx="195900" cy="6735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Play"/>
                <a:ea typeface="Play"/>
                <a:cs typeface="Play"/>
                <a:sym typeface="Play"/>
              </a:endParaRPr>
            </a:p>
          </p:txBody>
        </p:sp>
      </p:grpSp>
      <p:sp>
        <p:nvSpPr>
          <p:cNvPr id="534" name="Google Shape;534;p52"/>
          <p:cNvSpPr/>
          <p:nvPr/>
        </p:nvSpPr>
        <p:spPr>
          <a:xfrm flipH="1">
            <a:off x="852315" y="1083469"/>
            <a:ext cx="4297800" cy="273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Play"/>
              <a:ea typeface="Play"/>
              <a:cs typeface="Play"/>
              <a:sym typeface="Play"/>
            </a:endParaRPr>
          </a:p>
        </p:txBody>
      </p:sp>
      <p:sp>
        <p:nvSpPr>
          <p:cNvPr id="535" name="Google Shape;535;p52"/>
          <p:cNvSpPr/>
          <p:nvPr/>
        </p:nvSpPr>
        <p:spPr>
          <a:xfrm flipH="1">
            <a:off x="11576400" y="0"/>
            <a:ext cx="61560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Play"/>
              <a:ea typeface="Play"/>
              <a:cs typeface="Play"/>
              <a:sym typeface="Play"/>
            </a:endParaRPr>
          </a:p>
        </p:txBody>
      </p:sp>
      <p:sp>
        <p:nvSpPr>
          <p:cNvPr id="536" name="Google Shape;536;p52"/>
          <p:cNvSpPr txBox="1"/>
          <p:nvPr>
            <p:ph type="title"/>
          </p:nvPr>
        </p:nvSpPr>
        <p:spPr>
          <a:xfrm>
            <a:off x="792480" y="406880"/>
            <a:ext cx="4842510" cy="7347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2060"/>
              </a:buClr>
              <a:buSzPts val="3600"/>
              <a:buFont typeface="Trebuchet MS"/>
              <a:buNone/>
            </a:pPr>
            <a:r>
              <a:rPr lang="en-US" sz="3600">
                <a:latin typeface="Play"/>
                <a:ea typeface="Play"/>
                <a:cs typeface="Play"/>
                <a:sym typeface="Play"/>
              </a:rPr>
              <a:t>Planes de Renovación</a:t>
            </a:r>
            <a:endParaRPr sz="3600">
              <a:latin typeface="Play"/>
              <a:ea typeface="Play"/>
              <a:cs typeface="Play"/>
              <a:sym typeface="Play"/>
            </a:endParaRPr>
          </a:p>
        </p:txBody>
      </p:sp>
      <p:sp>
        <p:nvSpPr>
          <p:cNvPr id="537" name="Google Shape;537;p52"/>
          <p:cNvSpPr txBox="1"/>
          <p:nvPr/>
        </p:nvSpPr>
        <p:spPr>
          <a:xfrm>
            <a:off x="355241" y="1420234"/>
            <a:ext cx="5429258" cy="5195589"/>
          </a:xfrm>
          <a:prstGeom prst="rect">
            <a:avLst/>
          </a:prstGeom>
          <a:noFill/>
          <a:ln>
            <a:noFill/>
          </a:ln>
        </p:spPr>
        <p:txBody>
          <a:bodyPr anchorCtr="0" anchor="t" bIns="45700" lIns="91425" spcFirstLastPara="1" rIns="91425" wrap="square" tIns="45700">
            <a:spAutoFit/>
          </a:bodyPr>
          <a:lstStyle/>
          <a:p>
            <a:pPr indent="0" lvl="0" marL="57150" marR="0" rtl="0" algn="ctr">
              <a:lnSpc>
                <a:spcPct val="120000"/>
              </a:lnSpc>
              <a:spcBef>
                <a:spcPts val="0"/>
              </a:spcBef>
              <a:spcAft>
                <a:spcPts val="0"/>
              </a:spcAft>
              <a:buNone/>
            </a:pPr>
            <a:r>
              <a:rPr b="1" i="0" lang="en-US" sz="2400" u="none" cap="none" strike="noStrike">
                <a:solidFill>
                  <a:srgbClr val="44C1A3"/>
                </a:solidFill>
                <a:latin typeface="Play"/>
                <a:ea typeface="Play"/>
                <a:cs typeface="Play"/>
                <a:sym typeface="Play"/>
              </a:rPr>
              <a:t>Inquilino en Su Lugar</a:t>
            </a:r>
            <a:endParaRPr b="1" i="0" sz="2400" u="none" cap="none" strike="noStrike">
              <a:solidFill>
                <a:srgbClr val="44C1A3"/>
              </a:solidFill>
              <a:latin typeface="Play"/>
              <a:ea typeface="Play"/>
              <a:cs typeface="Play"/>
              <a:sym typeface="Play"/>
            </a:endParaRPr>
          </a:p>
          <a:p>
            <a:pPr indent="-76200" lvl="0" marL="285750" marR="0" rtl="0" algn="l">
              <a:lnSpc>
                <a:spcPct val="120000"/>
              </a:lnSpc>
              <a:spcBef>
                <a:spcPts val="0"/>
              </a:spcBef>
              <a:spcAft>
                <a:spcPts val="0"/>
              </a:spcAft>
              <a:buClr>
                <a:schemeClr val="dk1"/>
              </a:buClr>
              <a:buSzPts val="2400"/>
              <a:buFont typeface="Arial"/>
              <a:buNone/>
            </a:pPr>
            <a:r>
              <a:t/>
            </a:r>
            <a:endParaRPr b="0" i="0" sz="1400" u="none" cap="none" strike="noStrike">
              <a:solidFill>
                <a:schemeClr val="dk1"/>
              </a:solidFill>
              <a:latin typeface="Play"/>
              <a:ea typeface="Play"/>
              <a:cs typeface="Play"/>
              <a:sym typeface="Play"/>
            </a:endParaRPr>
          </a:p>
          <a:p>
            <a:pPr indent="-228600" lvl="0" marL="285750" marR="0" rtl="0" algn="l">
              <a:lnSpc>
                <a:spcPct val="120000"/>
              </a:lnSpc>
              <a:spcBef>
                <a:spcPts val="0"/>
              </a:spcBef>
              <a:spcAft>
                <a:spcPts val="0"/>
              </a:spcAft>
              <a:buClr>
                <a:schemeClr val="dk1"/>
              </a:buClr>
              <a:buSzPts val="2400"/>
              <a:buFont typeface="Arial"/>
              <a:buChar char="•"/>
            </a:pPr>
            <a:r>
              <a:rPr b="0" i="0" lang="en-US" sz="1800" u="none" cap="none" strike="noStrike">
                <a:solidFill>
                  <a:schemeClr val="dk1"/>
                </a:solidFill>
                <a:latin typeface="Play"/>
                <a:ea typeface="Play"/>
                <a:cs typeface="Play"/>
                <a:sym typeface="Play"/>
              </a:rPr>
              <a:t>La construcción toma lugar en su unidad entre las 8:00 am – 5:00 pm.</a:t>
            </a:r>
            <a:endParaRPr b="0" i="0" sz="1400" u="none" cap="none" strike="noStrike">
              <a:solidFill>
                <a:schemeClr val="dk1"/>
              </a:solidFill>
              <a:latin typeface="Arial"/>
              <a:ea typeface="Arial"/>
              <a:cs typeface="Arial"/>
              <a:sym typeface="Arial"/>
            </a:endParaRPr>
          </a:p>
          <a:p>
            <a:pPr indent="-76200" lvl="0" marL="285750" marR="0" rtl="0" algn="l">
              <a:lnSpc>
                <a:spcPct val="120000"/>
              </a:lnSpc>
              <a:spcBef>
                <a:spcPts val="0"/>
              </a:spcBef>
              <a:spcAft>
                <a:spcPts val="0"/>
              </a:spcAft>
              <a:buClr>
                <a:schemeClr val="dk1"/>
              </a:buClr>
              <a:buSzPts val="2400"/>
              <a:buFont typeface="Arial"/>
              <a:buNone/>
            </a:pPr>
            <a:r>
              <a:t/>
            </a:r>
            <a:endParaRPr b="0" i="0" sz="800" u="none" cap="none" strike="noStrike">
              <a:solidFill>
                <a:schemeClr val="dk1"/>
              </a:solidFill>
              <a:latin typeface="Play"/>
              <a:ea typeface="Play"/>
              <a:cs typeface="Play"/>
              <a:sym typeface="Play"/>
            </a:endParaRPr>
          </a:p>
          <a:p>
            <a:pPr indent="-228600" lvl="0" marL="285750" marR="0" rtl="0" algn="l">
              <a:lnSpc>
                <a:spcPct val="120000"/>
              </a:lnSpc>
              <a:spcBef>
                <a:spcPts val="0"/>
              </a:spcBef>
              <a:spcAft>
                <a:spcPts val="0"/>
              </a:spcAft>
              <a:buClr>
                <a:schemeClr val="dk1"/>
              </a:buClr>
              <a:buSzPts val="2400"/>
              <a:buFont typeface="Arial"/>
              <a:buChar char="•"/>
            </a:pPr>
            <a:r>
              <a:rPr b="0" i="0" lang="en-US" sz="1800" u="none" cap="none" strike="noStrike">
                <a:solidFill>
                  <a:schemeClr val="dk1"/>
                </a:solidFill>
                <a:latin typeface="Play"/>
                <a:ea typeface="Play"/>
                <a:cs typeface="Play"/>
                <a:sym typeface="Play"/>
              </a:rPr>
              <a:t>Las salas de hospitalidad estarán disponibles para su uso mientras la construcción esté en curso.</a:t>
            </a:r>
            <a:endParaRPr/>
          </a:p>
          <a:p>
            <a:pPr indent="-76200" lvl="0" marL="285750" marR="0" rtl="0" algn="l">
              <a:lnSpc>
                <a:spcPct val="120000"/>
              </a:lnSpc>
              <a:spcBef>
                <a:spcPts val="0"/>
              </a:spcBef>
              <a:spcAft>
                <a:spcPts val="0"/>
              </a:spcAft>
              <a:buClr>
                <a:schemeClr val="dk1"/>
              </a:buClr>
              <a:buSzPts val="2400"/>
              <a:buFont typeface="Arial"/>
              <a:buNone/>
            </a:pPr>
            <a:r>
              <a:t/>
            </a:r>
            <a:endParaRPr b="0" i="0" sz="800" u="none" cap="none" strike="noStrike">
              <a:solidFill>
                <a:schemeClr val="dk1"/>
              </a:solidFill>
              <a:latin typeface="Play"/>
              <a:ea typeface="Play"/>
              <a:cs typeface="Play"/>
              <a:sym typeface="Play"/>
            </a:endParaRPr>
          </a:p>
          <a:p>
            <a:pPr indent="-228600" lvl="0" marL="285750" marR="0" rtl="0" algn="l">
              <a:lnSpc>
                <a:spcPct val="120000"/>
              </a:lnSpc>
              <a:spcBef>
                <a:spcPts val="0"/>
              </a:spcBef>
              <a:spcAft>
                <a:spcPts val="0"/>
              </a:spcAft>
              <a:buClr>
                <a:schemeClr val="dk1"/>
              </a:buClr>
              <a:buSzPts val="2400"/>
              <a:buFont typeface="Arial"/>
              <a:buChar char="•"/>
            </a:pPr>
            <a:r>
              <a:rPr b="0" i="0" lang="en-US" sz="1800" u="none" cap="none" strike="noStrike">
                <a:solidFill>
                  <a:schemeClr val="dk1"/>
                </a:solidFill>
                <a:latin typeface="Play"/>
                <a:ea typeface="Play"/>
                <a:cs typeface="Play"/>
                <a:sym typeface="Play"/>
              </a:rPr>
              <a:t>Usted puede regresar a su unidad cada día después de las 5:00 pm. Dependiendo del tipo de trabajo que se está realizando, también tendrá la opción de permanecer en su unidad durante la construcción.</a:t>
            </a:r>
            <a:endParaRPr b="0" i="0" sz="1600" u="none" cap="none" strike="noStrike">
              <a:solidFill>
                <a:schemeClr val="dk1"/>
              </a:solidFill>
              <a:latin typeface="Play"/>
              <a:ea typeface="Play"/>
              <a:cs typeface="Play"/>
              <a:sym typeface="Play"/>
            </a:endParaRPr>
          </a:p>
          <a:p>
            <a:pPr indent="-76200" lvl="0" marL="285750" marR="0" rtl="0" algn="l">
              <a:lnSpc>
                <a:spcPct val="120000"/>
              </a:lnSpc>
              <a:spcBef>
                <a:spcPts val="0"/>
              </a:spcBef>
              <a:spcAft>
                <a:spcPts val="0"/>
              </a:spcAft>
              <a:buClr>
                <a:schemeClr val="dk1"/>
              </a:buClr>
              <a:buSzPts val="2400"/>
              <a:buFont typeface="Arial"/>
              <a:buNone/>
            </a:pPr>
            <a:r>
              <a:t/>
            </a:r>
            <a:endParaRPr b="0" i="0" sz="800" u="none" cap="none" strike="noStrike">
              <a:solidFill>
                <a:schemeClr val="dk1"/>
              </a:solidFill>
              <a:latin typeface="Play"/>
              <a:ea typeface="Play"/>
              <a:cs typeface="Play"/>
              <a:sym typeface="Play"/>
            </a:endParaRPr>
          </a:p>
          <a:p>
            <a:pPr indent="-228600" lvl="0" marL="285750" marR="0" rtl="0" algn="l">
              <a:lnSpc>
                <a:spcPct val="120000"/>
              </a:lnSpc>
              <a:spcBef>
                <a:spcPts val="0"/>
              </a:spcBef>
              <a:spcAft>
                <a:spcPts val="0"/>
              </a:spcAft>
              <a:buClr>
                <a:schemeClr val="dk1"/>
              </a:buClr>
              <a:buSzPts val="2400"/>
              <a:buFont typeface="Arial"/>
              <a:buChar char="•"/>
            </a:pPr>
            <a:r>
              <a:rPr b="0" i="0" lang="en-US" sz="1800" u="none" cap="none" strike="noStrike">
                <a:solidFill>
                  <a:schemeClr val="dk1"/>
                </a:solidFill>
                <a:latin typeface="Play"/>
                <a:ea typeface="Play"/>
                <a:cs typeface="Play"/>
                <a:sym typeface="Play"/>
              </a:rPr>
              <a:t>La duración total estimada de construcción es menor a 30 días.</a:t>
            </a:r>
            <a:endParaRPr/>
          </a:p>
        </p:txBody>
      </p:sp>
      <p:pic>
        <p:nvPicPr>
          <p:cNvPr descr="Floorplan on a table" id="538" name="Google Shape;538;p52"/>
          <p:cNvPicPr preferRelativeResize="0"/>
          <p:nvPr/>
        </p:nvPicPr>
        <p:blipFill rotWithShape="1">
          <a:blip r:embed="rId3">
            <a:alphaModFix/>
          </a:blip>
          <a:srcRect b="-1" l="26947" r="10312" t="0"/>
          <a:stretch/>
        </p:blipFill>
        <p:spPr>
          <a:xfrm>
            <a:off x="6141440" y="0"/>
            <a:ext cx="5429258" cy="68580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2" name="Shape 542"/>
        <p:cNvGrpSpPr/>
        <p:nvPr/>
      </p:nvGrpSpPr>
      <p:grpSpPr>
        <a:xfrm>
          <a:off x="0" y="0"/>
          <a:ext cx="0" cy="0"/>
          <a:chOff x="0" y="0"/>
          <a:chExt cx="0" cy="0"/>
        </a:xfrm>
      </p:grpSpPr>
      <p:grpSp>
        <p:nvGrpSpPr>
          <p:cNvPr id="543" name="Google Shape;543;p53"/>
          <p:cNvGrpSpPr/>
          <p:nvPr/>
        </p:nvGrpSpPr>
        <p:grpSpPr>
          <a:xfrm>
            <a:off x="0" y="1083484"/>
            <a:ext cx="355241" cy="673500"/>
            <a:chOff x="0" y="823811"/>
            <a:chExt cx="355241" cy="673500"/>
          </a:xfrm>
        </p:grpSpPr>
        <p:sp>
          <p:nvSpPr>
            <p:cNvPr id="544" name="Google Shape;544;p53"/>
            <p:cNvSpPr/>
            <p:nvPr/>
          </p:nvSpPr>
          <p:spPr>
            <a:xfrm>
              <a:off x="0" y="823811"/>
              <a:ext cx="87300" cy="6735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Play"/>
                <a:ea typeface="Play"/>
                <a:cs typeface="Play"/>
                <a:sym typeface="Play"/>
              </a:endParaRPr>
            </a:p>
          </p:txBody>
        </p:sp>
        <p:sp>
          <p:nvSpPr>
            <p:cNvPr id="545" name="Google Shape;545;p53"/>
            <p:cNvSpPr/>
            <p:nvPr/>
          </p:nvSpPr>
          <p:spPr>
            <a:xfrm>
              <a:off x="159341" y="823811"/>
              <a:ext cx="195900" cy="6735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Play"/>
                <a:ea typeface="Play"/>
                <a:cs typeface="Play"/>
                <a:sym typeface="Play"/>
              </a:endParaRPr>
            </a:p>
          </p:txBody>
        </p:sp>
      </p:grpSp>
      <p:sp>
        <p:nvSpPr>
          <p:cNvPr id="546" name="Google Shape;546;p53"/>
          <p:cNvSpPr/>
          <p:nvPr/>
        </p:nvSpPr>
        <p:spPr>
          <a:xfrm flipH="1">
            <a:off x="852315" y="1083469"/>
            <a:ext cx="4297800" cy="273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Play"/>
              <a:ea typeface="Play"/>
              <a:cs typeface="Play"/>
              <a:sym typeface="Play"/>
            </a:endParaRPr>
          </a:p>
        </p:txBody>
      </p:sp>
      <p:sp>
        <p:nvSpPr>
          <p:cNvPr id="547" name="Google Shape;547;p53"/>
          <p:cNvSpPr/>
          <p:nvPr/>
        </p:nvSpPr>
        <p:spPr>
          <a:xfrm flipH="1">
            <a:off x="11576400" y="0"/>
            <a:ext cx="61560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Play"/>
              <a:ea typeface="Play"/>
              <a:cs typeface="Play"/>
              <a:sym typeface="Play"/>
            </a:endParaRPr>
          </a:p>
        </p:txBody>
      </p:sp>
      <p:sp>
        <p:nvSpPr>
          <p:cNvPr id="548" name="Google Shape;548;p53"/>
          <p:cNvSpPr txBox="1"/>
          <p:nvPr>
            <p:ph type="title"/>
          </p:nvPr>
        </p:nvSpPr>
        <p:spPr>
          <a:xfrm>
            <a:off x="852314" y="319250"/>
            <a:ext cx="4669946" cy="7347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2060"/>
              </a:buClr>
              <a:buSzPts val="3600"/>
              <a:buFont typeface="Trebuchet MS"/>
              <a:buNone/>
            </a:pPr>
            <a:r>
              <a:rPr lang="en-US" sz="3600">
                <a:latin typeface="Play"/>
                <a:ea typeface="Play"/>
                <a:cs typeface="Play"/>
                <a:sym typeface="Play"/>
              </a:rPr>
              <a:t>Salas de Hospitalidad</a:t>
            </a:r>
            <a:endParaRPr/>
          </a:p>
        </p:txBody>
      </p:sp>
      <p:sp>
        <p:nvSpPr>
          <p:cNvPr id="549" name="Google Shape;549;p53"/>
          <p:cNvSpPr txBox="1"/>
          <p:nvPr/>
        </p:nvSpPr>
        <p:spPr>
          <a:xfrm>
            <a:off x="293118" y="1922258"/>
            <a:ext cx="5429258" cy="1723870"/>
          </a:xfrm>
          <a:prstGeom prst="rect">
            <a:avLst/>
          </a:prstGeom>
          <a:noFill/>
          <a:ln>
            <a:noFill/>
          </a:ln>
        </p:spPr>
        <p:txBody>
          <a:bodyPr anchorCtr="0" anchor="t" bIns="45700" lIns="91425" spcFirstLastPara="1" rIns="91425" wrap="square" tIns="45700">
            <a:spAutoFit/>
          </a:bodyPr>
          <a:lstStyle/>
          <a:p>
            <a:pPr indent="-228600" lvl="0" marL="285750" marR="0" rtl="0" algn="l">
              <a:lnSpc>
                <a:spcPct val="120000"/>
              </a:lnSpc>
              <a:spcBef>
                <a:spcPts val="0"/>
              </a:spcBef>
              <a:spcAft>
                <a:spcPts val="0"/>
              </a:spcAft>
              <a:buClr>
                <a:schemeClr val="dk1"/>
              </a:buClr>
              <a:buSzPts val="2400"/>
              <a:buFont typeface="Arial"/>
              <a:buChar char="•"/>
            </a:pPr>
            <a:r>
              <a:rPr b="0" i="0" lang="en-US" sz="1800" u="none" cap="none" strike="noStrike">
                <a:solidFill>
                  <a:schemeClr val="dk1"/>
                </a:solidFill>
                <a:latin typeface="Play"/>
                <a:ea typeface="Play"/>
                <a:cs typeface="Play"/>
                <a:sym typeface="Play"/>
              </a:rPr>
              <a:t>Salas completamente amuebladas desde las 8:00 am hasta las 5:00 pm en su desarrollo</a:t>
            </a:r>
            <a:endParaRPr/>
          </a:p>
          <a:p>
            <a:pPr indent="-76200" lvl="0" marL="285750" marR="0" rtl="0" algn="l">
              <a:lnSpc>
                <a:spcPct val="120000"/>
              </a:lnSpc>
              <a:spcBef>
                <a:spcPts val="0"/>
              </a:spcBef>
              <a:spcAft>
                <a:spcPts val="0"/>
              </a:spcAft>
              <a:buClr>
                <a:schemeClr val="dk1"/>
              </a:buClr>
              <a:buSzPts val="2400"/>
              <a:buFont typeface="Arial"/>
              <a:buNone/>
            </a:pPr>
            <a:r>
              <a:t/>
            </a:r>
            <a:endParaRPr b="0" i="0" sz="1800" u="none" cap="none" strike="noStrike">
              <a:solidFill>
                <a:schemeClr val="dk1"/>
              </a:solidFill>
              <a:latin typeface="Play"/>
              <a:ea typeface="Play"/>
              <a:cs typeface="Play"/>
              <a:sym typeface="Play"/>
            </a:endParaRPr>
          </a:p>
          <a:p>
            <a:pPr indent="-228600" lvl="0" marL="285750" marR="0" rtl="0" algn="l">
              <a:lnSpc>
                <a:spcPct val="120000"/>
              </a:lnSpc>
              <a:spcBef>
                <a:spcPts val="0"/>
              </a:spcBef>
              <a:spcAft>
                <a:spcPts val="0"/>
              </a:spcAft>
              <a:buClr>
                <a:schemeClr val="dk1"/>
              </a:buClr>
              <a:buSzPts val="2400"/>
              <a:buFont typeface="Arial"/>
              <a:buChar char="•"/>
            </a:pPr>
            <a:r>
              <a:rPr b="0" i="0" lang="en-US" sz="1800" u="none" cap="none" strike="noStrike">
                <a:solidFill>
                  <a:schemeClr val="dk1"/>
                </a:solidFill>
                <a:latin typeface="Play"/>
                <a:ea typeface="Play"/>
                <a:cs typeface="Play"/>
                <a:sym typeface="Play"/>
              </a:rPr>
              <a:t>Sala, comedor, cocina completamente equipada, WiFi y Cable</a:t>
            </a:r>
            <a:endParaRPr/>
          </a:p>
        </p:txBody>
      </p:sp>
      <p:pic>
        <p:nvPicPr>
          <p:cNvPr descr="A living room with a television and a couch&#10;&#10;AI-generated content may be incorrect." id="550" name="Google Shape;550;p53"/>
          <p:cNvPicPr preferRelativeResize="0"/>
          <p:nvPr/>
        </p:nvPicPr>
        <p:blipFill rotWithShape="1">
          <a:blip r:embed="rId3">
            <a:alphaModFix/>
          </a:blip>
          <a:srcRect b="4957" l="0" r="-1" t="2727"/>
          <a:stretch/>
        </p:blipFill>
        <p:spPr>
          <a:xfrm>
            <a:off x="5922492" y="666728"/>
            <a:ext cx="5536001" cy="546579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4" name="Shape 554"/>
        <p:cNvGrpSpPr/>
        <p:nvPr/>
      </p:nvGrpSpPr>
      <p:grpSpPr>
        <a:xfrm>
          <a:off x="0" y="0"/>
          <a:ext cx="0" cy="0"/>
          <a:chOff x="0" y="0"/>
          <a:chExt cx="0" cy="0"/>
        </a:xfrm>
      </p:grpSpPr>
      <p:sp>
        <p:nvSpPr>
          <p:cNvPr id="555" name="Google Shape;555;p54"/>
          <p:cNvSpPr/>
          <p:nvPr/>
        </p:nvSpPr>
        <p:spPr>
          <a:xfrm>
            <a:off x="-25" y="2273700"/>
            <a:ext cx="12192025" cy="2310600"/>
          </a:xfrm>
          <a:prstGeom prst="rect">
            <a:avLst/>
          </a:prstGeom>
          <a:solidFill>
            <a:srgbClr val="44C1A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56" name="Google Shape;556;p54"/>
          <p:cNvSpPr txBox="1"/>
          <p:nvPr/>
        </p:nvSpPr>
        <p:spPr>
          <a:xfrm>
            <a:off x="0" y="2517324"/>
            <a:ext cx="12192025" cy="1846629"/>
          </a:xfrm>
          <a:prstGeom prst="rect">
            <a:avLst/>
          </a:prstGeom>
          <a:noFill/>
          <a:ln>
            <a:noFill/>
          </a:ln>
        </p:spPr>
        <p:txBody>
          <a:bodyPr anchorCtr="0" anchor="t" bIns="91425" lIns="91425" spcFirstLastPara="1" rIns="91425" wrap="square" tIns="91425">
            <a:spAutoFit/>
          </a:bodyPr>
          <a:lstStyle/>
          <a:p>
            <a:pPr indent="0" lvl="0" marL="0" marR="0" rtl="0" algn="ctr">
              <a:lnSpc>
                <a:spcPct val="90000"/>
              </a:lnSpc>
              <a:spcBef>
                <a:spcPts val="0"/>
              </a:spcBef>
              <a:spcAft>
                <a:spcPts val="0"/>
              </a:spcAft>
              <a:buClr>
                <a:srgbClr val="000000"/>
              </a:buClr>
              <a:buSzPts val="6000"/>
              <a:buFont typeface="Arial"/>
              <a:buNone/>
            </a:pPr>
            <a:r>
              <a:rPr b="1" i="0" lang="en-US" sz="6000" u="none" cap="none" strike="noStrike">
                <a:solidFill>
                  <a:schemeClr val="lt1"/>
                </a:solidFill>
                <a:latin typeface="Play"/>
                <a:ea typeface="Play"/>
                <a:cs typeface="Play"/>
                <a:sym typeface="Play"/>
              </a:rPr>
              <a:t>PREPARACIÓN DE LOS INQUILINOS</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60" name="Shape 560"/>
        <p:cNvGrpSpPr/>
        <p:nvPr/>
      </p:nvGrpSpPr>
      <p:grpSpPr>
        <a:xfrm>
          <a:off x="0" y="0"/>
          <a:ext cx="0" cy="0"/>
          <a:chOff x="0" y="0"/>
          <a:chExt cx="0" cy="0"/>
        </a:xfrm>
      </p:grpSpPr>
      <p:sp>
        <p:nvSpPr>
          <p:cNvPr id="561" name="Google Shape;561;p11"/>
          <p:cNvSpPr txBox="1"/>
          <p:nvPr/>
        </p:nvSpPr>
        <p:spPr>
          <a:xfrm>
            <a:off x="841248" y="256032"/>
            <a:ext cx="10506456" cy="1014984"/>
          </a:xfrm>
          <a:prstGeom prst="rect">
            <a:avLst/>
          </a:prstGeom>
          <a:noFill/>
          <a:ln>
            <a:noFill/>
          </a:ln>
        </p:spPr>
        <p:txBody>
          <a:bodyPr anchorCtr="0" anchor="b" bIns="45700" lIns="91425" spcFirstLastPara="1" rIns="91425" wrap="square" tIns="45700">
            <a:normAutofit fontScale="92500" lnSpcReduction="20000"/>
          </a:bodyPr>
          <a:lstStyle/>
          <a:p>
            <a:pPr indent="0" lvl="0" marL="0" marR="0" rtl="0" algn="ctr">
              <a:lnSpc>
                <a:spcPct val="90000"/>
              </a:lnSpc>
              <a:spcBef>
                <a:spcPts val="0"/>
              </a:spcBef>
              <a:spcAft>
                <a:spcPts val="0"/>
              </a:spcAft>
              <a:buClr>
                <a:schemeClr val="dk1"/>
              </a:buClr>
              <a:buSzPct val="108108"/>
              <a:buFont typeface="Play"/>
              <a:buNone/>
            </a:pPr>
            <a:r>
              <a:rPr b="0" i="0" lang="en-US" sz="4400" u="none" cap="none" strike="noStrike">
                <a:solidFill>
                  <a:schemeClr val="dk1"/>
                </a:solidFill>
                <a:latin typeface="Play"/>
                <a:ea typeface="Play"/>
                <a:cs typeface="Play"/>
                <a:sym typeface="Play"/>
              </a:rPr>
              <a:t>Preparación para la Construcción con Inquilinos en Su Lugar</a:t>
            </a:r>
            <a:endParaRPr b="0" i="0" sz="1400" u="none" cap="none" strike="noStrike">
              <a:solidFill>
                <a:srgbClr val="000000"/>
              </a:solidFill>
              <a:latin typeface="Play"/>
              <a:ea typeface="Play"/>
              <a:cs typeface="Play"/>
              <a:sym typeface="Play"/>
            </a:endParaRPr>
          </a:p>
        </p:txBody>
      </p:sp>
      <p:grpSp>
        <p:nvGrpSpPr>
          <p:cNvPr id="562" name="Google Shape;562;p11"/>
          <p:cNvGrpSpPr/>
          <p:nvPr/>
        </p:nvGrpSpPr>
        <p:grpSpPr>
          <a:xfrm>
            <a:off x="838200" y="1928074"/>
            <a:ext cx="10515600" cy="4353906"/>
            <a:chOff x="0" y="1808"/>
            <a:chExt cx="10515600" cy="4353906"/>
          </a:xfrm>
        </p:grpSpPr>
        <p:sp>
          <p:nvSpPr>
            <p:cNvPr id="563" name="Google Shape;563;p11"/>
            <p:cNvSpPr/>
            <p:nvPr/>
          </p:nvSpPr>
          <p:spPr>
            <a:xfrm>
              <a:off x="0" y="1808"/>
              <a:ext cx="10515600" cy="916611"/>
            </a:xfrm>
            <a:prstGeom prst="roundRect">
              <a:avLst>
                <a:gd fmla="val 10000" name="adj"/>
              </a:avLst>
            </a:pr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Play"/>
                <a:ea typeface="Play"/>
                <a:cs typeface="Play"/>
                <a:sym typeface="Play"/>
              </a:endParaRPr>
            </a:p>
          </p:txBody>
        </p:sp>
        <p:sp>
          <p:nvSpPr>
            <p:cNvPr id="564" name="Google Shape;564;p11"/>
            <p:cNvSpPr/>
            <p:nvPr/>
          </p:nvSpPr>
          <p:spPr>
            <a:xfrm>
              <a:off x="277275" y="208046"/>
              <a:ext cx="504136" cy="504136"/>
            </a:xfrm>
            <a:prstGeom prst="rect">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Play"/>
                <a:ea typeface="Play"/>
                <a:cs typeface="Play"/>
                <a:sym typeface="Play"/>
              </a:endParaRPr>
            </a:p>
          </p:txBody>
        </p:sp>
        <p:sp>
          <p:nvSpPr>
            <p:cNvPr id="565" name="Google Shape;565;p11"/>
            <p:cNvSpPr/>
            <p:nvPr/>
          </p:nvSpPr>
          <p:spPr>
            <a:xfrm>
              <a:off x="1058686" y="1808"/>
              <a:ext cx="9456913" cy="916611"/>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Play"/>
                <a:ea typeface="Play"/>
                <a:cs typeface="Play"/>
                <a:sym typeface="Play"/>
              </a:endParaRPr>
            </a:p>
          </p:txBody>
        </p:sp>
        <p:sp>
          <p:nvSpPr>
            <p:cNvPr id="566" name="Google Shape;566;p11"/>
            <p:cNvSpPr txBox="1"/>
            <p:nvPr/>
          </p:nvSpPr>
          <p:spPr>
            <a:xfrm>
              <a:off x="1058686" y="1808"/>
              <a:ext cx="9456913" cy="916611"/>
            </a:xfrm>
            <a:prstGeom prst="rect">
              <a:avLst/>
            </a:prstGeom>
            <a:noFill/>
            <a:ln>
              <a:noFill/>
            </a:ln>
          </p:spPr>
          <p:txBody>
            <a:bodyPr anchorCtr="0" anchor="ctr" bIns="97000" lIns="97000" spcFirstLastPara="1" rIns="97000" wrap="square" tIns="97000">
              <a:noAutofit/>
            </a:bodyPr>
            <a:lstStyle/>
            <a:p>
              <a:pPr indent="0" lvl="0" marL="0" marR="0" rtl="0" algn="l">
                <a:lnSpc>
                  <a:spcPct val="100000"/>
                </a:lnSpc>
                <a:spcBef>
                  <a:spcPts val="0"/>
                </a:spcBef>
                <a:spcAft>
                  <a:spcPts val="0"/>
                </a:spcAft>
                <a:buClr>
                  <a:schemeClr val="dk1"/>
                </a:buClr>
                <a:buSzPts val="2200"/>
                <a:buFont typeface="Arial"/>
                <a:buNone/>
              </a:pPr>
              <a:r>
                <a:rPr b="0" i="0" lang="en-US" sz="2200" u="none" cap="none" strike="noStrike">
                  <a:solidFill>
                    <a:schemeClr val="dk1"/>
                  </a:solidFill>
                  <a:latin typeface="Play"/>
                  <a:ea typeface="Play"/>
                  <a:cs typeface="Play"/>
                  <a:sym typeface="Play"/>
                </a:rPr>
                <a:t>A usted se le brindarán recursos para empaque y mudanza.</a:t>
              </a:r>
              <a:endParaRPr b="0" i="0" sz="1400" u="none" cap="none" strike="noStrike">
                <a:solidFill>
                  <a:srgbClr val="000000"/>
                </a:solidFill>
                <a:latin typeface="Play"/>
                <a:ea typeface="Play"/>
                <a:cs typeface="Play"/>
                <a:sym typeface="Play"/>
              </a:endParaRPr>
            </a:p>
          </p:txBody>
        </p:sp>
        <p:sp>
          <p:nvSpPr>
            <p:cNvPr id="567" name="Google Shape;567;p11"/>
            <p:cNvSpPr/>
            <p:nvPr/>
          </p:nvSpPr>
          <p:spPr>
            <a:xfrm>
              <a:off x="0" y="1147573"/>
              <a:ext cx="10515600" cy="916611"/>
            </a:xfrm>
            <a:prstGeom prst="roundRect">
              <a:avLst>
                <a:gd fmla="val 10000" name="adj"/>
              </a:avLst>
            </a:pr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Play"/>
                <a:ea typeface="Play"/>
                <a:cs typeface="Play"/>
                <a:sym typeface="Play"/>
              </a:endParaRPr>
            </a:p>
          </p:txBody>
        </p:sp>
        <p:sp>
          <p:nvSpPr>
            <p:cNvPr id="568" name="Google Shape;568;p11"/>
            <p:cNvSpPr/>
            <p:nvPr/>
          </p:nvSpPr>
          <p:spPr>
            <a:xfrm>
              <a:off x="277275" y="1353811"/>
              <a:ext cx="504136" cy="504136"/>
            </a:xfrm>
            <a:prstGeom prst="rect">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Play"/>
                <a:ea typeface="Play"/>
                <a:cs typeface="Play"/>
                <a:sym typeface="Play"/>
              </a:endParaRPr>
            </a:p>
          </p:txBody>
        </p:sp>
        <p:sp>
          <p:nvSpPr>
            <p:cNvPr id="569" name="Google Shape;569;p11"/>
            <p:cNvSpPr/>
            <p:nvPr/>
          </p:nvSpPr>
          <p:spPr>
            <a:xfrm>
              <a:off x="1058686" y="1147573"/>
              <a:ext cx="9456913" cy="916611"/>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Play"/>
                <a:ea typeface="Play"/>
                <a:cs typeface="Play"/>
                <a:sym typeface="Play"/>
              </a:endParaRPr>
            </a:p>
          </p:txBody>
        </p:sp>
        <p:sp>
          <p:nvSpPr>
            <p:cNvPr id="570" name="Google Shape;570;p11"/>
            <p:cNvSpPr txBox="1"/>
            <p:nvPr/>
          </p:nvSpPr>
          <p:spPr>
            <a:xfrm>
              <a:off x="1058686" y="1147573"/>
              <a:ext cx="9456913" cy="916611"/>
            </a:xfrm>
            <a:prstGeom prst="rect">
              <a:avLst/>
            </a:prstGeom>
            <a:noFill/>
            <a:ln>
              <a:noFill/>
            </a:ln>
          </p:spPr>
          <p:txBody>
            <a:bodyPr anchorCtr="0" anchor="ctr" bIns="97000" lIns="97000" spcFirstLastPara="1" rIns="97000" wrap="square" tIns="97000">
              <a:noAutofit/>
            </a:bodyPr>
            <a:lstStyle/>
            <a:p>
              <a:pPr indent="0" lvl="0" marL="0" marR="0" rtl="0" algn="l">
                <a:lnSpc>
                  <a:spcPct val="100000"/>
                </a:lnSpc>
                <a:spcBef>
                  <a:spcPts val="0"/>
                </a:spcBef>
                <a:spcAft>
                  <a:spcPts val="0"/>
                </a:spcAft>
                <a:buClr>
                  <a:schemeClr val="dk1"/>
                </a:buClr>
                <a:buSzPts val="2200"/>
                <a:buFont typeface="Arial"/>
                <a:buNone/>
              </a:pPr>
              <a:r>
                <a:rPr b="0" i="0" lang="en-US" sz="2200" u="none" cap="none" strike="noStrike">
                  <a:solidFill>
                    <a:schemeClr val="dk1"/>
                  </a:solidFill>
                  <a:latin typeface="Play"/>
                  <a:ea typeface="Play"/>
                  <a:cs typeface="Play"/>
                  <a:sym typeface="Play"/>
                </a:rPr>
                <a:t>Su Coordinador de Resientes le notificará con 21 días de anticipación de su fecha de inicio programada de construcción.</a:t>
              </a:r>
              <a:endParaRPr b="0" i="0" sz="1400" u="none" cap="none" strike="noStrike">
                <a:solidFill>
                  <a:srgbClr val="000000"/>
                </a:solidFill>
                <a:latin typeface="Play"/>
                <a:ea typeface="Play"/>
                <a:cs typeface="Play"/>
                <a:sym typeface="Play"/>
              </a:endParaRPr>
            </a:p>
          </p:txBody>
        </p:sp>
        <p:sp>
          <p:nvSpPr>
            <p:cNvPr id="571" name="Google Shape;571;p11"/>
            <p:cNvSpPr/>
            <p:nvPr/>
          </p:nvSpPr>
          <p:spPr>
            <a:xfrm>
              <a:off x="0" y="2293338"/>
              <a:ext cx="10515600" cy="916611"/>
            </a:xfrm>
            <a:prstGeom prst="roundRect">
              <a:avLst>
                <a:gd fmla="val 10000" name="adj"/>
              </a:avLst>
            </a:pr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Play"/>
                <a:ea typeface="Play"/>
                <a:cs typeface="Play"/>
                <a:sym typeface="Play"/>
              </a:endParaRPr>
            </a:p>
          </p:txBody>
        </p:sp>
        <p:sp>
          <p:nvSpPr>
            <p:cNvPr id="572" name="Google Shape;572;p11"/>
            <p:cNvSpPr/>
            <p:nvPr/>
          </p:nvSpPr>
          <p:spPr>
            <a:xfrm>
              <a:off x="277275" y="2499576"/>
              <a:ext cx="504136" cy="504136"/>
            </a:xfrm>
            <a:prstGeom prst="rect">
              <a:avLst/>
            </a:prstGeom>
            <a:blipFill rotWithShape="1">
              <a:blip r:embed="rId5">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Play"/>
                <a:ea typeface="Play"/>
                <a:cs typeface="Play"/>
                <a:sym typeface="Play"/>
              </a:endParaRPr>
            </a:p>
          </p:txBody>
        </p:sp>
        <p:sp>
          <p:nvSpPr>
            <p:cNvPr id="573" name="Google Shape;573;p11"/>
            <p:cNvSpPr/>
            <p:nvPr/>
          </p:nvSpPr>
          <p:spPr>
            <a:xfrm>
              <a:off x="1058686" y="2293338"/>
              <a:ext cx="9456913" cy="916611"/>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Play"/>
                <a:ea typeface="Play"/>
                <a:cs typeface="Play"/>
                <a:sym typeface="Play"/>
              </a:endParaRPr>
            </a:p>
          </p:txBody>
        </p:sp>
        <p:sp>
          <p:nvSpPr>
            <p:cNvPr id="574" name="Google Shape;574;p11"/>
            <p:cNvSpPr txBox="1"/>
            <p:nvPr/>
          </p:nvSpPr>
          <p:spPr>
            <a:xfrm>
              <a:off x="1058686" y="2293338"/>
              <a:ext cx="9456913" cy="916611"/>
            </a:xfrm>
            <a:prstGeom prst="rect">
              <a:avLst/>
            </a:prstGeom>
            <a:noFill/>
            <a:ln>
              <a:noFill/>
            </a:ln>
          </p:spPr>
          <p:txBody>
            <a:bodyPr anchorCtr="0" anchor="ctr" bIns="97000" lIns="97000" spcFirstLastPara="1" rIns="97000" wrap="square" tIns="97000">
              <a:noAutofit/>
            </a:bodyPr>
            <a:lstStyle/>
            <a:p>
              <a:pPr indent="0" lvl="0" marL="0" marR="0" rtl="0" algn="l">
                <a:lnSpc>
                  <a:spcPct val="100000"/>
                </a:lnSpc>
                <a:spcBef>
                  <a:spcPts val="0"/>
                </a:spcBef>
                <a:spcAft>
                  <a:spcPts val="0"/>
                </a:spcAft>
                <a:buClr>
                  <a:schemeClr val="dk1"/>
                </a:buClr>
                <a:buSzPts val="2200"/>
                <a:buFont typeface="Arial"/>
                <a:buNone/>
              </a:pPr>
              <a:r>
                <a:rPr b="0" i="0" lang="en-US" sz="2100" u="none" cap="none" strike="noStrike">
                  <a:solidFill>
                    <a:schemeClr val="dk1"/>
                  </a:solidFill>
                  <a:latin typeface="Play"/>
                  <a:ea typeface="Play"/>
                  <a:cs typeface="Play"/>
                  <a:sym typeface="Play"/>
                </a:rPr>
                <a:t>Empiece a empacar todos los artículos no esenciales o artículos que muy probablemente no usará durante el tiempo que su unidad esté en construcción.</a:t>
              </a:r>
              <a:endParaRPr b="0" i="0" sz="2100" u="none" cap="none" strike="noStrike">
                <a:solidFill>
                  <a:srgbClr val="000000"/>
                </a:solidFill>
                <a:latin typeface="Play"/>
                <a:ea typeface="Play"/>
                <a:cs typeface="Play"/>
                <a:sym typeface="Play"/>
              </a:endParaRPr>
            </a:p>
          </p:txBody>
        </p:sp>
        <p:sp>
          <p:nvSpPr>
            <p:cNvPr id="575" name="Google Shape;575;p11"/>
            <p:cNvSpPr/>
            <p:nvPr/>
          </p:nvSpPr>
          <p:spPr>
            <a:xfrm>
              <a:off x="0" y="3439103"/>
              <a:ext cx="10515600" cy="916611"/>
            </a:xfrm>
            <a:prstGeom prst="roundRect">
              <a:avLst>
                <a:gd fmla="val 10000" name="adj"/>
              </a:avLst>
            </a:pr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Play"/>
                <a:ea typeface="Play"/>
                <a:cs typeface="Play"/>
                <a:sym typeface="Play"/>
              </a:endParaRPr>
            </a:p>
          </p:txBody>
        </p:sp>
        <p:sp>
          <p:nvSpPr>
            <p:cNvPr id="576" name="Google Shape;576;p11"/>
            <p:cNvSpPr/>
            <p:nvPr/>
          </p:nvSpPr>
          <p:spPr>
            <a:xfrm>
              <a:off x="277275" y="3645341"/>
              <a:ext cx="504136" cy="504136"/>
            </a:xfrm>
            <a:prstGeom prst="rect">
              <a:avLst/>
            </a:prstGeom>
            <a:blipFill rotWithShape="1">
              <a:blip r:embed="rId6">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Play"/>
                <a:ea typeface="Play"/>
                <a:cs typeface="Play"/>
                <a:sym typeface="Play"/>
              </a:endParaRPr>
            </a:p>
          </p:txBody>
        </p:sp>
        <p:sp>
          <p:nvSpPr>
            <p:cNvPr id="577" name="Google Shape;577;p11"/>
            <p:cNvSpPr/>
            <p:nvPr/>
          </p:nvSpPr>
          <p:spPr>
            <a:xfrm>
              <a:off x="1058686" y="3439103"/>
              <a:ext cx="9456913" cy="916611"/>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Play"/>
                <a:ea typeface="Play"/>
                <a:cs typeface="Play"/>
                <a:sym typeface="Play"/>
              </a:endParaRPr>
            </a:p>
          </p:txBody>
        </p:sp>
        <p:sp>
          <p:nvSpPr>
            <p:cNvPr id="578" name="Google Shape;578;p11"/>
            <p:cNvSpPr txBox="1"/>
            <p:nvPr/>
          </p:nvSpPr>
          <p:spPr>
            <a:xfrm>
              <a:off x="1058686" y="3439103"/>
              <a:ext cx="9456913" cy="916611"/>
            </a:xfrm>
            <a:prstGeom prst="rect">
              <a:avLst/>
            </a:prstGeom>
            <a:noFill/>
            <a:ln>
              <a:noFill/>
            </a:ln>
          </p:spPr>
          <p:txBody>
            <a:bodyPr anchorCtr="0" anchor="ctr" bIns="97000" lIns="97000" spcFirstLastPara="1" rIns="97000" wrap="square" tIns="97000">
              <a:noAutofit/>
            </a:bodyPr>
            <a:lstStyle/>
            <a:p>
              <a:pPr indent="0" lvl="0" marL="0" marR="0" rtl="0" algn="l">
                <a:lnSpc>
                  <a:spcPct val="100000"/>
                </a:lnSpc>
                <a:spcBef>
                  <a:spcPts val="0"/>
                </a:spcBef>
                <a:spcAft>
                  <a:spcPts val="0"/>
                </a:spcAft>
                <a:buClr>
                  <a:schemeClr val="dk1"/>
                </a:buClr>
                <a:buSzPts val="2200"/>
                <a:buFont typeface="Arial"/>
                <a:buNone/>
              </a:pPr>
              <a:r>
                <a:rPr b="0" i="0" lang="en-US" sz="2200" u="none" cap="none" strike="noStrike">
                  <a:solidFill>
                    <a:schemeClr val="dk1"/>
                  </a:solidFill>
                  <a:latin typeface="Play"/>
                  <a:ea typeface="Play"/>
                  <a:cs typeface="Play"/>
                  <a:sym typeface="Play"/>
                </a:rPr>
                <a:t>Siéntase en la libertad de empacar por anticipado a su preaviso de 21 días.</a:t>
              </a:r>
              <a:endParaRPr b="0" i="0" sz="1400" u="none" cap="none" strike="noStrike">
                <a:solidFill>
                  <a:srgbClr val="000000"/>
                </a:solidFill>
                <a:latin typeface="Play"/>
                <a:ea typeface="Play"/>
                <a:cs typeface="Play"/>
                <a:sym typeface="Play"/>
              </a:endParaRPr>
            </a:p>
          </p:txBody>
        </p:sp>
      </p:grpSp>
      <p:grpSp>
        <p:nvGrpSpPr>
          <p:cNvPr id="579" name="Google Shape;579;p11"/>
          <p:cNvGrpSpPr/>
          <p:nvPr/>
        </p:nvGrpSpPr>
        <p:grpSpPr>
          <a:xfrm>
            <a:off x="0" y="1083484"/>
            <a:ext cx="355241" cy="673500"/>
            <a:chOff x="0" y="823811"/>
            <a:chExt cx="355241" cy="673500"/>
          </a:xfrm>
        </p:grpSpPr>
        <p:sp>
          <p:nvSpPr>
            <p:cNvPr id="580" name="Google Shape;580;p11"/>
            <p:cNvSpPr/>
            <p:nvPr/>
          </p:nvSpPr>
          <p:spPr>
            <a:xfrm>
              <a:off x="0" y="823811"/>
              <a:ext cx="87300" cy="6735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Play"/>
                <a:ea typeface="Play"/>
                <a:cs typeface="Play"/>
                <a:sym typeface="Play"/>
              </a:endParaRPr>
            </a:p>
          </p:txBody>
        </p:sp>
        <p:sp>
          <p:nvSpPr>
            <p:cNvPr id="581" name="Google Shape;581;p11"/>
            <p:cNvSpPr/>
            <p:nvPr/>
          </p:nvSpPr>
          <p:spPr>
            <a:xfrm>
              <a:off x="159341" y="823811"/>
              <a:ext cx="195900" cy="6735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Play"/>
                <a:ea typeface="Play"/>
                <a:cs typeface="Play"/>
                <a:sym typeface="Play"/>
              </a:endParaRPr>
            </a:p>
          </p:txBody>
        </p:sp>
      </p:grpSp>
      <p:sp>
        <p:nvSpPr>
          <p:cNvPr id="582" name="Google Shape;582;p11"/>
          <p:cNvSpPr/>
          <p:nvPr/>
        </p:nvSpPr>
        <p:spPr>
          <a:xfrm flipH="1">
            <a:off x="11576400" y="0"/>
            <a:ext cx="61560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Play"/>
              <a:ea typeface="Play"/>
              <a:cs typeface="Play"/>
              <a:sym typeface="Play"/>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86" name="Shape 586"/>
        <p:cNvGrpSpPr/>
        <p:nvPr/>
      </p:nvGrpSpPr>
      <p:grpSpPr>
        <a:xfrm>
          <a:off x="0" y="0"/>
          <a:ext cx="0" cy="0"/>
          <a:chOff x="0" y="0"/>
          <a:chExt cx="0" cy="0"/>
        </a:xfrm>
      </p:grpSpPr>
      <p:sp>
        <p:nvSpPr>
          <p:cNvPr id="587" name="Google Shape;587;p12"/>
          <p:cNvSpPr txBox="1"/>
          <p:nvPr>
            <p:ph type="title"/>
          </p:nvPr>
        </p:nvSpPr>
        <p:spPr>
          <a:xfrm>
            <a:off x="634262" y="958920"/>
            <a:ext cx="4732793" cy="1128068"/>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SzPts val="3700"/>
              <a:buNone/>
            </a:pPr>
            <a:r>
              <a:rPr lang="en-US" sz="2800">
                <a:latin typeface="Play"/>
                <a:ea typeface="Play"/>
                <a:cs typeface="Play"/>
                <a:sym typeface="Play"/>
              </a:rPr>
              <a:t>Preparación para la Construcción con Inquilinos en Su Lugar</a:t>
            </a:r>
            <a:endParaRPr sz="3600">
              <a:latin typeface="Play"/>
              <a:ea typeface="Play"/>
              <a:cs typeface="Play"/>
              <a:sym typeface="Play"/>
            </a:endParaRPr>
          </a:p>
        </p:txBody>
      </p:sp>
      <p:grpSp>
        <p:nvGrpSpPr>
          <p:cNvPr id="588" name="Google Shape;588;p12"/>
          <p:cNvGrpSpPr/>
          <p:nvPr/>
        </p:nvGrpSpPr>
        <p:grpSpPr>
          <a:xfrm>
            <a:off x="0" y="1083484"/>
            <a:ext cx="355196" cy="673460"/>
            <a:chOff x="0" y="823811"/>
            <a:chExt cx="355196" cy="673460"/>
          </a:xfrm>
        </p:grpSpPr>
        <p:sp>
          <p:nvSpPr>
            <p:cNvPr id="589" name="Google Shape;589;p12"/>
            <p:cNvSpPr/>
            <p:nvPr/>
          </p:nvSpPr>
          <p:spPr>
            <a:xfrm>
              <a:off x="0" y="823811"/>
              <a:ext cx="87363" cy="67346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Play"/>
                <a:ea typeface="Play"/>
                <a:cs typeface="Play"/>
                <a:sym typeface="Play"/>
              </a:endParaRPr>
            </a:p>
          </p:txBody>
        </p:sp>
        <p:sp>
          <p:nvSpPr>
            <p:cNvPr id="590" name="Google Shape;590;p12"/>
            <p:cNvSpPr/>
            <p:nvPr/>
          </p:nvSpPr>
          <p:spPr>
            <a:xfrm>
              <a:off x="159341" y="823811"/>
              <a:ext cx="195855" cy="67346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Play"/>
                <a:ea typeface="Play"/>
                <a:cs typeface="Play"/>
                <a:sym typeface="Play"/>
              </a:endParaRPr>
            </a:p>
          </p:txBody>
        </p:sp>
      </p:grpSp>
      <p:sp>
        <p:nvSpPr>
          <p:cNvPr id="591" name="Google Shape;591;p12"/>
          <p:cNvSpPr/>
          <p:nvPr/>
        </p:nvSpPr>
        <p:spPr>
          <a:xfrm flipH="1">
            <a:off x="665085" y="2090569"/>
            <a:ext cx="4297680" cy="27432"/>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Play"/>
              <a:ea typeface="Play"/>
              <a:cs typeface="Play"/>
              <a:sym typeface="Play"/>
            </a:endParaRPr>
          </a:p>
        </p:txBody>
      </p:sp>
      <p:sp>
        <p:nvSpPr>
          <p:cNvPr id="592" name="Google Shape;592;p12"/>
          <p:cNvSpPr txBox="1"/>
          <p:nvPr>
            <p:ph idx="1" type="body"/>
          </p:nvPr>
        </p:nvSpPr>
        <p:spPr>
          <a:xfrm>
            <a:off x="634262" y="2579226"/>
            <a:ext cx="4646108" cy="1499372"/>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3600"/>
              <a:buNone/>
            </a:pPr>
            <a:r>
              <a:rPr b="1" lang="en-US">
                <a:latin typeface="Play"/>
                <a:ea typeface="Play"/>
                <a:cs typeface="Play"/>
                <a:sym typeface="Play"/>
              </a:rPr>
              <a:t>Artículos Esenciales</a:t>
            </a:r>
            <a:endParaRPr/>
          </a:p>
          <a:p>
            <a:pPr indent="0" lvl="0" marL="0" rtl="0" algn="ctr">
              <a:lnSpc>
                <a:spcPct val="100000"/>
              </a:lnSpc>
              <a:spcBef>
                <a:spcPts val="0"/>
              </a:spcBef>
              <a:spcAft>
                <a:spcPts val="0"/>
              </a:spcAft>
              <a:buClr>
                <a:schemeClr val="dk1"/>
              </a:buClr>
              <a:buSzPts val="3600"/>
              <a:buNone/>
            </a:pPr>
            <a:r>
              <a:rPr lang="en-US">
                <a:latin typeface="Play"/>
                <a:ea typeface="Play"/>
                <a:cs typeface="Play"/>
                <a:sym typeface="Play"/>
              </a:rPr>
              <a:t>vs. </a:t>
            </a:r>
            <a:endParaRPr/>
          </a:p>
          <a:p>
            <a:pPr indent="0" lvl="0" marL="0" rtl="0" algn="ctr">
              <a:lnSpc>
                <a:spcPct val="100000"/>
              </a:lnSpc>
              <a:spcBef>
                <a:spcPts val="1000"/>
              </a:spcBef>
              <a:spcAft>
                <a:spcPts val="0"/>
              </a:spcAft>
              <a:buClr>
                <a:schemeClr val="dk1"/>
              </a:buClr>
              <a:buSzPts val="3600"/>
              <a:buNone/>
            </a:pPr>
            <a:r>
              <a:rPr b="1" lang="en-US">
                <a:latin typeface="Play"/>
                <a:ea typeface="Play"/>
                <a:cs typeface="Play"/>
                <a:sym typeface="Play"/>
              </a:rPr>
              <a:t>Artículos No Esenciales</a:t>
            </a:r>
            <a:endParaRPr/>
          </a:p>
        </p:txBody>
      </p:sp>
      <p:sp>
        <p:nvSpPr>
          <p:cNvPr id="593" name="Google Shape;593;p12"/>
          <p:cNvSpPr/>
          <p:nvPr/>
        </p:nvSpPr>
        <p:spPr>
          <a:xfrm flipH="1">
            <a:off x="10697670" y="0"/>
            <a:ext cx="149433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Play"/>
              <a:ea typeface="Play"/>
              <a:cs typeface="Play"/>
              <a:sym typeface="Play"/>
            </a:endParaRPr>
          </a:p>
        </p:txBody>
      </p:sp>
      <p:sp>
        <p:nvSpPr>
          <p:cNvPr id="594" name="Google Shape;594;p12"/>
          <p:cNvSpPr/>
          <p:nvPr/>
        </p:nvSpPr>
        <p:spPr>
          <a:xfrm>
            <a:off x="5685810" y="513853"/>
            <a:ext cx="6009366" cy="5834577"/>
          </a:xfrm>
          <a:prstGeom prst="rect">
            <a:avLst/>
          </a:prstGeom>
          <a:solidFill>
            <a:schemeClr val="lt1"/>
          </a:solidFill>
          <a:ln>
            <a:noFill/>
          </a:ln>
          <a:effectLst>
            <a:outerShdw blurRad="139700" rotWithShape="0" algn="t" dir="5400000" dist="127000">
              <a:srgbClr val="000000">
                <a:alpha val="1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Play"/>
              <a:ea typeface="Play"/>
              <a:cs typeface="Play"/>
              <a:sym typeface="Play"/>
            </a:endParaRPr>
          </a:p>
        </p:txBody>
      </p:sp>
      <p:pic>
        <p:nvPicPr>
          <p:cNvPr descr="Construction tools and gears" id="595" name="Google Shape;595;p12"/>
          <p:cNvPicPr preferRelativeResize="0"/>
          <p:nvPr/>
        </p:nvPicPr>
        <p:blipFill rotWithShape="1">
          <a:blip r:embed="rId3">
            <a:alphaModFix/>
          </a:blip>
          <a:srcRect b="-2" l="35651" r="5290" t="0"/>
          <a:stretch/>
        </p:blipFill>
        <p:spPr>
          <a:xfrm>
            <a:off x="5977788" y="799352"/>
            <a:ext cx="5425410" cy="5259296"/>
          </a:xfrm>
          <a:prstGeom prst="rect">
            <a:avLst/>
          </a:prstGeom>
          <a:noFill/>
          <a:ln>
            <a:noFill/>
          </a:ln>
        </p:spPr>
      </p:pic>
      <p:sp>
        <p:nvSpPr>
          <p:cNvPr id="596" name="Google Shape;596;p12"/>
          <p:cNvSpPr txBox="1"/>
          <p:nvPr/>
        </p:nvSpPr>
        <p:spPr>
          <a:xfrm>
            <a:off x="634263" y="4539824"/>
            <a:ext cx="4646108" cy="1916816"/>
          </a:xfrm>
          <a:prstGeom prst="rect">
            <a:avLst/>
          </a:prstGeom>
          <a:noFill/>
          <a:ln>
            <a:noFill/>
          </a:ln>
        </p:spPr>
        <p:txBody>
          <a:bodyPr anchorCtr="0" anchor="ctr" bIns="45700" lIns="91425" spcFirstLastPara="1" rIns="91425" wrap="square" tIns="45700">
            <a:normAutofit fontScale="77500" lnSpcReduction="20000"/>
          </a:bodyPr>
          <a:lstStyle/>
          <a:p>
            <a:pPr indent="0" lvl="0" marL="0" marR="0" rtl="0" algn="ctr">
              <a:lnSpc>
                <a:spcPct val="90000"/>
              </a:lnSpc>
              <a:spcBef>
                <a:spcPts val="0"/>
              </a:spcBef>
              <a:spcAft>
                <a:spcPts val="0"/>
              </a:spcAft>
              <a:buClr>
                <a:schemeClr val="dk1"/>
              </a:buClr>
              <a:buSzPct val="193548"/>
              <a:buFont typeface="Arial"/>
              <a:buNone/>
            </a:pPr>
            <a:r>
              <a:rPr b="1" i="0" lang="en-US" sz="2400" u="none" cap="none" strike="noStrike">
                <a:solidFill>
                  <a:schemeClr val="dk1"/>
                </a:solidFill>
                <a:latin typeface="Play"/>
                <a:ea typeface="Play"/>
                <a:cs typeface="Play"/>
                <a:sym typeface="Play"/>
              </a:rPr>
              <a:t>Los Artículos Esenciales</a:t>
            </a:r>
            <a:r>
              <a:rPr b="0" i="0" lang="en-US" sz="2400" u="none" cap="none" strike="noStrike">
                <a:solidFill>
                  <a:schemeClr val="dk1"/>
                </a:solidFill>
                <a:latin typeface="Play"/>
                <a:ea typeface="Play"/>
                <a:cs typeface="Play"/>
                <a:sym typeface="Play"/>
              </a:rPr>
              <a:t> permanecerán en su apartamento para su acceso y uso a lo largo de la construcción.</a:t>
            </a:r>
            <a:endParaRPr/>
          </a:p>
          <a:p>
            <a:pPr indent="0" lvl="0" marL="0" marR="0" rtl="0" algn="ctr">
              <a:lnSpc>
                <a:spcPct val="90000"/>
              </a:lnSpc>
              <a:spcBef>
                <a:spcPts val="0"/>
              </a:spcBef>
              <a:spcAft>
                <a:spcPts val="0"/>
              </a:spcAft>
              <a:buClr>
                <a:schemeClr val="dk1"/>
              </a:buClr>
              <a:buSzPct val="193548"/>
              <a:buFont typeface="Arial"/>
              <a:buNone/>
            </a:pPr>
            <a:r>
              <a:t/>
            </a:r>
            <a:endParaRPr b="0" i="0" sz="2400" u="none" cap="none" strike="noStrike">
              <a:solidFill>
                <a:schemeClr val="dk1"/>
              </a:solidFill>
              <a:latin typeface="Play"/>
              <a:ea typeface="Play"/>
              <a:cs typeface="Play"/>
              <a:sym typeface="Play"/>
            </a:endParaRPr>
          </a:p>
          <a:p>
            <a:pPr indent="0" lvl="0" marL="0" marR="0" rtl="0" algn="ctr">
              <a:lnSpc>
                <a:spcPct val="90000"/>
              </a:lnSpc>
              <a:spcBef>
                <a:spcPts val="1000"/>
              </a:spcBef>
              <a:spcAft>
                <a:spcPts val="0"/>
              </a:spcAft>
              <a:buClr>
                <a:schemeClr val="dk1"/>
              </a:buClr>
              <a:buSzPct val="193548"/>
              <a:buFont typeface="Arial"/>
              <a:buNone/>
            </a:pPr>
            <a:r>
              <a:rPr b="1" i="0" lang="en-US" sz="2400" u="none" cap="none" strike="noStrike">
                <a:solidFill>
                  <a:schemeClr val="dk1"/>
                </a:solidFill>
                <a:latin typeface="Play"/>
                <a:ea typeface="Play"/>
                <a:cs typeface="Play"/>
                <a:sym typeface="Play"/>
              </a:rPr>
              <a:t>Los Artículos No esenciales </a:t>
            </a:r>
            <a:r>
              <a:rPr b="0" i="0" lang="en-US" sz="2400" u="none" cap="none" strike="noStrike">
                <a:solidFill>
                  <a:schemeClr val="dk1"/>
                </a:solidFill>
                <a:latin typeface="Play"/>
                <a:ea typeface="Play"/>
                <a:cs typeface="Play"/>
                <a:sym typeface="Play"/>
              </a:rPr>
              <a:t>deben ser empacados y colocados en un lugar de almacenamiento temporal.</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00" name="Shape 600"/>
        <p:cNvGrpSpPr/>
        <p:nvPr/>
      </p:nvGrpSpPr>
      <p:grpSpPr>
        <a:xfrm>
          <a:off x="0" y="0"/>
          <a:ext cx="0" cy="0"/>
          <a:chOff x="0" y="0"/>
          <a:chExt cx="0" cy="0"/>
        </a:xfrm>
      </p:grpSpPr>
      <p:grpSp>
        <p:nvGrpSpPr>
          <p:cNvPr id="601" name="Google Shape;601;p14"/>
          <p:cNvGrpSpPr/>
          <p:nvPr/>
        </p:nvGrpSpPr>
        <p:grpSpPr>
          <a:xfrm>
            <a:off x="752956" y="1801128"/>
            <a:ext cx="9879257" cy="2442732"/>
            <a:chOff x="318171" y="216"/>
            <a:chExt cx="9879257" cy="2442732"/>
          </a:xfrm>
        </p:grpSpPr>
        <p:sp>
          <p:nvSpPr>
            <p:cNvPr id="602" name="Google Shape;602;p14"/>
            <p:cNvSpPr/>
            <p:nvPr/>
          </p:nvSpPr>
          <p:spPr>
            <a:xfrm>
              <a:off x="656145" y="216"/>
              <a:ext cx="1057253" cy="1057253"/>
            </a:xfrm>
            <a:prstGeom prst="ellipse">
              <a:avLst/>
            </a:prstGeom>
            <a:solidFill>
              <a:srgbClr val="62A53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Play"/>
                <a:ea typeface="Play"/>
                <a:cs typeface="Play"/>
                <a:sym typeface="Play"/>
              </a:endParaRPr>
            </a:p>
          </p:txBody>
        </p:sp>
        <p:sp>
          <p:nvSpPr>
            <p:cNvPr id="603" name="Google Shape;603;p14"/>
            <p:cNvSpPr/>
            <p:nvPr/>
          </p:nvSpPr>
          <p:spPr>
            <a:xfrm>
              <a:off x="881462" y="225532"/>
              <a:ext cx="606621" cy="606621"/>
            </a:xfrm>
            <a:prstGeom prst="rect">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Play"/>
                <a:ea typeface="Play"/>
                <a:cs typeface="Play"/>
                <a:sym typeface="Play"/>
              </a:endParaRPr>
            </a:p>
          </p:txBody>
        </p:sp>
        <p:sp>
          <p:nvSpPr>
            <p:cNvPr id="604" name="Google Shape;604;p14"/>
            <p:cNvSpPr/>
            <p:nvPr/>
          </p:nvSpPr>
          <p:spPr>
            <a:xfrm>
              <a:off x="318171" y="1386778"/>
              <a:ext cx="1733203" cy="105617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Play"/>
                <a:ea typeface="Play"/>
                <a:cs typeface="Play"/>
                <a:sym typeface="Play"/>
              </a:endParaRPr>
            </a:p>
          </p:txBody>
        </p:sp>
        <p:sp>
          <p:nvSpPr>
            <p:cNvPr id="605" name="Google Shape;605;p14"/>
            <p:cNvSpPr txBox="1"/>
            <p:nvPr/>
          </p:nvSpPr>
          <p:spPr>
            <a:xfrm>
              <a:off x="318171" y="1386778"/>
              <a:ext cx="1733203" cy="105617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chemeClr val="dk1"/>
                </a:buClr>
                <a:buSzPts val="1400"/>
                <a:buFont typeface="Arial"/>
                <a:buNone/>
              </a:pPr>
              <a:r>
                <a:rPr b="0" i="0" lang="en-US" sz="1200" u="none" cap="none" strike="noStrike">
                  <a:solidFill>
                    <a:schemeClr val="dk1"/>
                  </a:solidFill>
                  <a:latin typeface="Play"/>
                  <a:ea typeface="Play"/>
                  <a:cs typeface="Play"/>
                  <a:sym typeface="Play"/>
                </a:rPr>
                <a:t>ORNAMENTOS: ESTATUAS, FOTOGRAFÍAS, ARTE, ALMOHADAS DECORATIVAS, ALFOMBRAS</a:t>
              </a:r>
              <a:endParaRPr b="0" i="0" sz="1200" u="none" cap="none" strike="noStrike">
                <a:solidFill>
                  <a:srgbClr val="000000"/>
                </a:solidFill>
                <a:latin typeface="Play"/>
                <a:ea typeface="Play"/>
                <a:cs typeface="Play"/>
                <a:sym typeface="Play"/>
              </a:endParaRPr>
            </a:p>
          </p:txBody>
        </p:sp>
        <p:sp>
          <p:nvSpPr>
            <p:cNvPr id="606" name="Google Shape;606;p14"/>
            <p:cNvSpPr/>
            <p:nvPr/>
          </p:nvSpPr>
          <p:spPr>
            <a:xfrm>
              <a:off x="2692659" y="216"/>
              <a:ext cx="1057253" cy="1057253"/>
            </a:xfrm>
            <a:prstGeom prst="ellipse">
              <a:avLst/>
            </a:prstGeom>
            <a:solidFill>
              <a:srgbClr val="34A76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Play"/>
                <a:ea typeface="Play"/>
                <a:cs typeface="Play"/>
                <a:sym typeface="Play"/>
              </a:endParaRPr>
            </a:p>
          </p:txBody>
        </p:sp>
        <p:sp>
          <p:nvSpPr>
            <p:cNvPr id="607" name="Google Shape;607;p14"/>
            <p:cNvSpPr/>
            <p:nvPr/>
          </p:nvSpPr>
          <p:spPr>
            <a:xfrm>
              <a:off x="2917975" y="225532"/>
              <a:ext cx="606621" cy="606621"/>
            </a:xfrm>
            <a:prstGeom prst="rect">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Play"/>
                <a:ea typeface="Play"/>
                <a:cs typeface="Play"/>
                <a:sym typeface="Play"/>
              </a:endParaRPr>
            </a:p>
          </p:txBody>
        </p:sp>
        <p:sp>
          <p:nvSpPr>
            <p:cNvPr id="608" name="Google Shape;608;p14"/>
            <p:cNvSpPr/>
            <p:nvPr/>
          </p:nvSpPr>
          <p:spPr>
            <a:xfrm>
              <a:off x="2354684" y="1386778"/>
              <a:ext cx="1733203" cy="105617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Play"/>
                <a:ea typeface="Play"/>
                <a:cs typeface="Play"/>
                <a:sym typeface="Play"/>
              </a:endParaRPr>
            </a:p>
          </p:txBody>
        </p:sp>
        <p:sp>
          <p:nvSpPr>
            <p:cNvPr id="609" name="Google Shape;609;p14"/>
            <p:cNvSpPr txBox="1"/>
            <p:nvPr/>
          </p:nvSpPr>
          <p:spPr>
            <a:xfrm>
              <a:off x="2354684" y="1386778"/>
              <a:ext cx="1733203" cy="105617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chemeClr val="dk1"/>
                </a:buClr>
                <a:buSzPts val="1400"/>
                <a:buFont typeface="Arial"/>
                <a:buNone/>
              </a:pPr>
              <a:r>
                <a:rPr b="0" i="0" lang="en-US" sz="1200" u="none" cap="none" strike="noStrike">
                  <a:solidFill>
                    <a:schemeClr val="dk1"/>
                  </a:solidFill>
                  <a:latin typeface="Play"/>
                  <a:ea typeface="Play"/>
                  <a:cs typeface="Play"/>
                  <a:sym typeface="Play"/>
                </a:rPr>
                <a:t>ROPA Y ZAPATOS QUE NO SON DE LA TEMPORADA</a:t>
              </a:r>
              <a:endParaRPr b="0" i="0" sz="1200" u="none" cap="none" strike="noStrike">
                <a:solidFill>
                  <a:srgbClr val="000000"/>
                </a:solidFill>
                <a:latin typeface="Play"/>
                <a:ea typeface="Play"/>
                <a:cs typeface="Play"/>
                <a:sym typeface="Play"/>
              </a:endParaRPr>
            </a:p>
          </p:txBody>
        </p:sp>
        <p:sp>
          <p:nvSpPr>
            <p:cNvPr id="610" name="Google Shape;610;p14"/>
            <p:cNvSpPr/>
            <p:nvPr/>
          </p:nvSpPr>
          <p:spPr>
            <a:xfrm>
              <a:off x="4729173" y="216"/>
              <a:ext cx="1057253" cy="1057253"/>
            </a:xfrm>
            <a:prstGeom prst="ellipse">
              <a:avLst/>
            </a:prstGeom>
            <a:solidFill>
              <a:srgbClr val="43C1A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Play"/>
                <a:ea typeface="Play"/>
                <a:cs typeface="Play"/>
                <a:sym typeface="Play"/>
              </a:endParaRPr>
            </a:p>
          </p:txBody>
        </p:sp>
        <p:sp>
          <p:nvSpPr>
            <p:cNvPr id="611" name="Google Shape;611;p14"/>
            <p:cNvSpPr/>
            <p:nvPr/>
          </p:nvSpPr>
          <p:spPr>
            <a:xfrm>
              <a:off x="4954489" y="225532"/>
              <a:ext cx="606621" cy="606621"/>
            </a:xfrm>
            <a:prstGeom prst="rect">
              <a:avLst/>
            </a:prstGeom>
            <a:blipFill rotWithShape="1">
              <a:blip r:embed="rId5">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Play"/>
                <a:ea typeface="Play"/>
                <a:cs typeface="Play"/>
                <a:sym typeface="Play"/>
              </a:endParaRPr>
            </a:p>
          </p:txBody>
        </p:sp>
        <p:sp>
          <p:nvSpPr>
            <p:cNvPr id="612" name="Google Shape;612;p14"/>
            <p:cNvSpPr/>
            <p:nvPr/>
          </p:nvSpPr>
          <p:spPr>
            <a:xfrm>
              <a:off x="4391198" y="1386778"/>
              <a:ext cx="1733203" cy="105617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Play"/>
                <a:ea typeface="Play"/>
                <a:cs typeface="Play"/>
                <a:sym typeface="Play"/>
              </a:endParaRPr>
            </a:p>
          </p:txBody>
        </p:sp>
        <p:sp>
          <p:nvSpPr>
            <p:cNvPr id="613" name="Google Shape;613;p14"/>
            <p:cNvSpPr txBox="1"/>
            <p:nvPr/>
          </p:nvSpPr>
          <p:spPr>
            <a:xfrm>
              <a:off x="4391198" y="1386778"/>
              <a:ext cx="1733203" cy="105617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chemeClr val="dk1"/>
                </a:buClr>
                <a:buSzPts val="1400"/>
                <a:buFont typeface="Arial"/>
                <a:buNone/>
              </a:pPr>
              <a:r>
                <a:rPr b="0" i="0" lang="en-US" sz="1200" u="none" cap="none" strike="noStrike">
                  <a:solidFill>
                    <a:schemeClr val="dk1"/>
                  </a:solidFill>
                  <a:latin typeface="Play"/>
                  <a:ea typeface="Play"/>
                  <a:cs typeface="Play"/>
                  <a:sym typeface="Play"/>
                </a:rPr>
                <a:t>ROPA BLANCA Y TOALLAS: CUALQUIER CANTIDAD QUE NO SE ESPERA QUE SE USE POR UN PERIODO MAYOR A 30 DÍAS</a:t>
              </a:r>
              <a:endParaRPr b="0" i="0" sz="1200" u="none" cap="none" strike="noStrike">
                <a:solidFill>
                  <a:srgbClr val="000000"/>
                </a:solidFill>
                <a:latin typeface="Play"/>
                <a:ea typeface="Play"/>
                <a:cs typeface="Play"/>
                <a:sym typeface="Play"/>
              </a:endParaRPr>
            </a:p>
          </p:txBody>
        </p:sp>
        <p:sp>
          <p:nvSpPr>
            <p:cNvPr id="614" name="Google Shape;614;p14"/>
            <p:cNvSpPr/>
            <p:nvPr/>
          </p:nvSpPr>
          <p:spPr>
            <a:xfrm>
              <a:off x="6765686" y="216"/>
              <a:ext cx="1057253" cy="1057253"/>
            </a:xfrm>
            <a:prstGeom prst="ellipse">
              <a:avLst/>
            </a:prstGeom>
            <a:solidFill>
              <a:srgbClr val="4CB3C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Play"/>
                <a:ea typeface="Play"/>
                <a:cs typeface="Play"/>
                <a:sym typeface="Play"/>
              </a:endParaRPr>
            </a:p>
          </p:txBody>
        </p:sp>
        <p:sp>
          <p:nvSpPr>
            <p:cNvPr id="615" name="Google Shape;615;p14"/>
            <p:cNvSpPr/>
            <p:nvPr/>
          </p:nvSpPr>
          <p:spPr>
            <a:xfrm>
              <a:off x="6991003" y="225532"/>
              <a:ext cx="606621" cy="606621"/>
            </a:xfrm>
            <a:prstGeom prst="rect">
              <a:avLst/>
            </a:prstGeom>
            <a:blipFill rotWithShape="1">
              <a:blip r:embed="rId6">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Play"/>
                <a:ea typeface="Play"/>
                <a:cs typeface="Play"/>
                <a:sym typeface="Play"/>
              </a:endParaRPr>
            </a:p>
          </p:txBody>
        </p:sp>
        <p:sp>
          <p:nvSpPr>
            <p:cNvPr id="616" name="Google Shape;616;p14"/>
            <p:cNvSpPr/>
            <p:nvPr/>
          </p:nvSpPr>
          <p:spPr>
            <a:xfrm>
              <a:off x="6427712" y="1386778"/>
              <a:ext cx="1733203" cy="105617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Play"/>
                <a:ea typeface="Play"/>
                <a:cs typeface="Play"/>
                <a:sym typeface="Play"/>
              </a:endParaRPr>
            </a:p>
          </p:txBody>
        </p:sp>
        <p:sp>
          <p:nvSpPr>
            <p:cNvPr id="617" name="Google Shape;617;p14"/>
            <p:cNvSpPr txBox="1"/>
            <p:nvPr/>
          </p:nvSpPr>
          <p:spPr>
            <a:xfrm>
              <a:off x="6427712" y="1386778"/>
              <a:ext cx="1733203" cy="105617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None/>
              </a:pPr>
              <a:r>
                <a:rPr b="0" i="0" lang="en-US" sz="1200" u="none" cap="none" strike="noStrike">
                  <a:solidFill>
                    <a:schemeClr val="dk1"/>
                  </a:solidFill>
                  <a:latin typeface="Play"/>
                  <a:ea typeface="Play"/>
                  <a:cs typeface="Play"/>
                  <a:sym typeface="Play"/>
                </a:rPr>
                <a:t>PLATOS Y UTENSILIOS: CUALQUIER CANTIDAD QUE NO SE ESPERA QUE SE USE POR UN PERIODO MAYOR A 30 DÍAS</a:t>
              </a:r>
              <a:endParaRPr b="0" i="0" sz="1200" u="none" cap="none" strike="noStrike">
                <a:solidFill>
                  <a:srgbClr val="000000"/>
                </a:solidFill>
                <a:latin typeface="Play"/>
                <a:ea typeface="Play"/>
                <a:cs typeface="Play"/>
                <a:sym typeface="Play"/>
              </a:endParaRPr>
            </a:p>
          </p:txBody>
        </p:sp>
        <p:sp>
          <p:nvSpPr>
            <p:cNvPr id="618" name="Google Shape;618;p14"/>
            <p:cNvSpPr/>
            <p:nvPr/>
          </p:nvSpPr>
          <p:spPr>
            <a:xfrm>
              <a:off x="8802200" y="216"/>
              <a:ext cx="1057253" cy="1057253"/>
            </a:xfrm>
            <a:prstGeom prst="ellipse">
              <a:avLst/>
            </a:prstGeom>
            <a:solidFill>
              <a:srgbClr val="50C3F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Play"/>
                <a:ea typeface="Play"/>
                <a:cs typeface="Play"/>
                <a:sym typeface="Play"/>
              </a:endParaRPr>
            </a:p>
          </p:txBody>
        </p:sp>
        <p:sp>
          <p:nvSpPr>
            <p:cNvPr id="619" name="Google Shape;619;p14"/>
            <p:cNvSpPr/>
            <p:nvPr/>
          </p:nvSpPr>
          <p:spPr>
            <a:xfrm>
              <a:off x="9027516" y="225532"/>
              <a:ext cx="606621" cy="606621"/>
            </a:xfrm>
            <a:prstGeom prst="rect">
              <a:avLst/>
            </a:prstGeom>
            <a:blipFill rotWithShape="1">
              <a:blip r:embed="rId7">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Play"/>
                <a:ea typeface="Play"/>
                <a:cs typeface="Play"/>
                <a:sym typeface="Play"/>
              </a:endParaRPr>
            </a:p>
          </p:txBody>
        </p:sp>
        <p:sp>
          <p:nvSpPr>
            <p:cNvPr id="620" name="Google Shape;620;p14"/>
            <p:cNvSpPr/>
            <p:nvPr/>
          </p:nvSpPr>
          <p:spPr>
            <a:xfrm>
              <a:off x="8464225" y="1386778"/>
              <a:ext cx="1733203" cy="105617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Play"/>
                <a:ea typeface="Play"/>
                <a:cs typeface="Play"/>
                <a:sym typeface="Play"/>
              </a:endParaRPr>
            </a:p>
          </p:txBody>
        </p:sp>
        <p:sp>
          <p:nvSpPr>
            <p:cNvPr id="621" name="Google Shape;621;p14"/>
            <p:cNvSpPr txBox="1"/>
            <p:nvPr/>
          </p:nvSpPr>
          <p:spPr>
            <a:xfrm>
              <a:off x="8464225" y="1386778"/>
              <a:ext cx="1733203" cy="105617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None/>
              </a:pPr>
              <a:r>
                <a:rPr b="0" i="0" lang="en-US" sz="1200" u="none" cap="none" strike="noStrike">
                  <a:solidFill>
                    <a:schemeClr val="dk1"/>
                  </a:solidFill>
                  <a:latin typeface="Play"/>
                  <a:ea typeface="Play"/>
                  <a:cs typeface="Play"/>
                  <a:sym typeface="Play"/>
                </a:rPr>
                <a:t>ARTÍCULOS DE NIÑOS Y MASCOTAS: CUALQUIER CANTIDAD QUE NO SE ESPERA QUE SE USE POR UN PERIODO MAYOR A 30 DÍAS</a:t>
              </a:r>
              <a:endParaRPr b="0" i="0" sz="1200" u="none" cap="none" strike="noStrike">
                <a:solidFill>
                  <a:srgbClr val="000000"/>
                </a:solidFill>
                <a:latin typeface="Play"/>
                <a:ea typeface="Play"/>
                <a:cs typeface="Play"/>
                <a:sym typeface="Play"/>
              </a:endParaRPr>
            </a:p>
          </p:txBody>
        </p:sp>
      </p:grpSp>
      <p:sp>
        <p:nvSpPr>
          <p:cNvPr id="622" name="Google Shape;622;p14"/>
          <p:cNvSpPr txBox="1"/>
          <p:nvPr>
            <p:ph idx="1" type="body"/>
          </p:nvPr>
        </p:nvSpPr>
        <p:spPr>
          <a:xfrm>
            <a:off x="812853" y="4573169"/>
            <a:ext cx="9819360" cy="1561647"/>
          </a:xfrm>
          <a:prstGeom prst="rect">
            <a:avLst/>
          </a:prstGeom>
          <a:noFill/>
          <a:ln>
            <a:noFill/>
          </a:ln>
        </p:spPr>
        <p:txBody>
          <a:bodyPr anchorCtr="0" anchor="ctr" bIns="45700" lIns="91425" spcFirstLastPara="1" rIns="91425" wrap="square" tIns="45700">
            <a:normAutofit fontScale="92500" lnSpcReduction="20000"/>
          </a:bodyPr>
          <a:lstStyle/>
          <a:p>
            <a:pPr indent="-228600" lvl="0" marL="228600" rtl="0" algn="l">
              <a:lnSpc>
                <a:spcPct val="120000"/>
              </a:lnSpc>
              <a:spcBef>
                <a:spcPts val="0"/>
              </a:spcBef>
              <a:spcAft>
                <a:spcPts val="0"/>
              </a:spcAft>
              <a:buClr>
                <a:schemeClr val="dk1"/>
              </a:buClr>
              <a:buSzPct val="100000"/>
              <a:buChar char="•"/>
            </a:pPr>
            <a:r>
              <a:rPr lang="en-US" sz="1800">
                <a:latin typeface="Play"/>
                <a:ea typeface="Play"/>
                <a:cs typeface="Play"/>
                <a:sym typeface="Play"/>
              </a:rPr>
              <a:t>Los artículos no esenciales se colocarán en un lugar de almacenamiento temporal</a:t>
            </a:r>
            <a:endParaRPr sz="1800">
              <a:latin typeface="Play"/>
              <a:ea typeface="Play"/>
              <a:cs typeface="Play"/>
              <a:sym typeface="Play"/>
            </a:endParaRPr>
          </a:p>
          <a:p>
            <a:pPr indent="0" lvl="0" marL="0" rtl="0" algn="l">
              <a:lnSpc>
                <a:spcPct val="120000"/>
              </a:lnSpc>
              <a:spcBef>
                <a:spcPts val="0"/>
              </a:spcBef>
              <a:spcAft>
                <a:spcPts val="0"/>
              </a:spcAft>
              <a:buClr>
                <a:schemeClr val="dk1"/>
              </a:buClr>
              <a:buSzPct val="100000"/>
              <a:buNone/>
            </a:pPr>
            <a:r>
              <a:t/>
            </a:r>
            <a:endParaRPr sz="500">
              <a:latin typeface="Play"/>
              <a:ea typeface="Play"/>
              <a:cs typeface="Play"/>
              <a:sym typeface="Play"/>
            </a:endParaRPr>
          </a:p>
          <a:p>
            <a:pPr indent="-228600" lvl="0" marL="228600" rtl="0" algn="l">
              <a:lnSpc>
                <a:spcPct val="120000"/>
              </a:lnSpc>
              <a:spcBef>
                <a:spcPts val="0"/>
              </a:spcBef>
              <a:spcAft>
                <a:spcPts val="0"/>
              </a:spcAft>
              <a:buClr>
                <a:schemeClr val="dk1"/>
              </a:buClr>
              <a:buSzPct val="100000"/>
              <a:buChar char="•"/>
            </a:pPr>
            <a:r>
              <a:rPr lang="en-US" sz="1800">
                <a:latin typeface="Play"/>
                <a:ea typeface="Play"/>
                <a:cs typeface="Play"/>
                <a:sym typeface="Play"/>
              </a:rPr>
              <a:t>Dependiendo en el tamaño de algunos muebles, se les puede requerir que vayan al almacenamiento temporal</a:t>
            </a:r>
            <a:endParaRPr/>
          </a:p>
          <a:p>
            <a:pPr indent="0" lvl="0" marL="0" rtl="0" algn="l">
              <a:lnSpc>
                <a:spcPct val="120000"/>
              </a:lnSpc>
              <a:spcBef>
                <a:spcPts val="0"/>
              </a:spcBef>
              <a:spcAft>
                <a:spcPts val="0"/>
              </a:spcAft>
              <a:buClr>
                <a:schemeClr val="dk1"/>
              </a:buClr>
              <a:buSzPct val="100000"/>
              <a:buNone/>
            </a:pPr>
            <a:r>
              <a:t/>
            </a:r>
            <a:endParaRPr sz="500">
              <a:latin typeface="Play"/>
              <a:ea typeface="Play"/>
              <a:cs typeface="Play"/>
              <a:sym typeface="Play"/>
            </a:endParaRPr>
          </a:p>
          <a:p>
            <a:pPr indent="-228600" lvl="0" marL="228600" rtl="0" algn="l">
              <a:lnSpc>
                <a:spcPct val="120000"/>
              </a:lnSpc>
              <a:spcBef>
                <a:spcPts val="0"/>
              </a:spcBef>
              <a:spcAft>
                <a:spcPts val="0"/>
              </a:spcAft>
              <a:buClr>
                <a:schemeClr val="dk1"/>
              </a:buClr>
              <a:buSzPct val="100000"/>
              <a:buChar char="•"/>
            </a:pPr>
            <a:r>
              <a:rPr lang="en-US" sz="1800">
                <a:latin typeface="Play"/>
                <a:ea typeface="Play"/>
                <a:cs typeface="Play"/>
                <a:sym typeface="Play"/>
              </a:rPr>
              <a:t>Se le brindarán recursos de mudanza a usted para asegurar un transporte seguro de sus artículos hasta y de regresos de su unidad de almacenamiento temporal</a:t>
            </a:r>
            <a:endParaRPr sz="1800">
              <a:latin typeface="Play"/>
              <a:ea typeface="Play"/>
              <a:cs typeface="Play"/>
              <a:sym typeface="Play"/>
            </a:endParaRPr>
          </a:p>
        </p:txBody>
      </p:sp>
      <p:grpSp>
        <p:nvGrpSpPr>
          <p:cNvPr id="623" name="Google Shape;623;p14"/>
          <p:cNvGrpSpPr/>
          <p:nvPr/>
        </p:nvGrpSpPr>
        <p:grpSpPr>
          <a:xfrm>
            <a:off x="0" y="1083484"/>
            <a:ext cx="355196" cy="673460"/>
            <a:chOff x="0" y="823811"/>
            <a:chExt cx="355196" cy="673460"/>
          </a:xfrm>
        </p:grpSpPr>
        <p:sp>
          <p:nvSpPr>
            <p:cNvPr id="624" name="Google Shape;624;p14"/>
            <p:cNvSpPr/>
            <p:nvPr/>
          </p:nvSpPr>
          <p:spPr>
            <a:xfrm>
              <a:off x="0" y="823811"/>
              <a:ext cx="87363" cy="67346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Play"/>
                <a:ea typeface="Play"/>
                <a:cs typeface="Play"/>
                <a:sym typeface="Play"/>
              </a:endParaRPr>
            </a:p>
          </p:txBody>
        </p:sp>
        <p:sp>
          <p:nvSpPr>
            <p:cNvPr id="625" name="Google Shape;625;p14"/>
            <p:cNvSpPr/>
            <p:nvPr/>
          </p:nvSpPr>
          <p:spPr>
            <a:xfrm>
              <a:off x="159341" y="823811"/>
              <a:ext cx="195855" cy="67346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Play"/>
                <a:ea typeface="Play"/>
                <a:cs typeface="Play"/>
                <a:sym typeface="Play"/>
              </a:endParaRPr>
            </a:p>
          </p:txBody>
        </p:sp>
      </p:grpSp>
      <p:sp>
        <p:nvSpPr>
          <p:cNvPr id="626" name="Google Shape;626;p14"/>
          <p:cNvSpPr/>
          <p:nvPr/>
        </p:nvSpPr>
        <p:spPr>
          <a:xfrm flipH="1">
            <a:off x="11576400" y="0"/>
            <a:ext cx="61560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Play"/>
              <a:ea typeface="Play"/>
              <a:cs typeface="Play"/>
              <a:sym typeface="Play"/>
            </a:endParaRPr>
          </a:p>
        </p:txBody>
      </p:sp>
      <p:sp>
        <p:nvSpPr>
          <p:cNvPr id="627" name="Google Shape;627;p14"/>
          <p:cNvSpPr/>
          <p:nvPr/>
        </p:nvSpPr>
        <p:spPr>
          <a:xfrm flipH="1">
            <a:off x="852315" y="1083469"/>
            <a:ext cx="4297800" cy="273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Play"/>
              <a:ea typeface="Play"/>
              <a:cs typeface="Play"/>
              <a:sym typeface="Play"/>
            </a:endParaRPr>
          </a:p>
        </p:txBody>
      </p:sp>
      <p:sp>
        <p:nvSpPr>
          <p:cNvPr id="628" name="Google Shape;628;p14"/>
          <p:cNvSpPr txBox="1"/>
          <p:nvPr>
            <p:ph type="title"/>
          </p:nvPr>
        </p:nvSpPr>
        <p:spPr>
          <a:xfrm>
            <a:off x="852313" y="319250"/>
            <a:ext cx="10562276" cy="734700"/>
          </a:xfrm>
          <a:prstGeom prst="rect">
            <a:avLst/>
          </a:prstGeom>
          <a:noFill/>
          <a:ln>
            <a:noFill/>
          </a:ln>
        </p:spPr>
        <p:txBody>
          <a:bodyPr anchorCtr="0" anchor="t" bIns="45700" lIns="91425" spcFirstLastPara="1" rIns="91425" wrap="square" tIns="45700">
            <a:normAutofit fontScale="90000"/>
          </a:bodyPr>
          <a:lstStyle/>
          <a:p>
            <a:pPr indent="0" lvl="0" marL="0" rtl="0" algn="l">
              <a:lnSpc>
                <a:spcPct val="90000"/>
              </a:lnSpc>
              <a:spcBef>
                <a:spcPts val="0"/>
              </a:spcBef>
              <a:spcAft>
                <a:spcPts val="0"/>
              </a:spcAft>
              <a:buClr>
                <a:srgbClr val="002060"/>
              </a:buClr>
              <a:buSzPct val="90909"/>
              <a:buFont typeface="Trebuchet MS"/>
              <a:buNone/>
            </a:pPr>
            <a:r>
              <a:rPr lang="en-US" sz="4400">
                <a:latin typeface="Play"/>
                <a:ea typeface="Play"/>
                <a:cs typeface="Play"/>
                <a:sym typeface="Play"/>
              </a:rPr>
              <a:t>Que </a:t>
            </a:r>
            <a:r>
              <a:rPr b="1" lang="en-US" sz="4400" u="sng">
                <a:latin typeface="Play"/>
                <a:ea typeface="Play"/>
                <a:cs typeface="Play"/>
                <a:sym typeface="Play"/>
              </a:rPr>
              <a:t>Debo </a:t>
            </a:r>
            <a:r>
              <a:rPr lang="en-US" sz="4400">
                <a:latin typeface="Play"/>
                <a:ea typeface="Play"/>
                <a:cs typeface="Play"/>
                <a:sym typeface="Play"/>
              </a:rPr>
              <a:t> Empacar – Artículos No Esenciales</a:t>
            </a:r>
            <a:endParaRPr>
              <a:latin typeface="Play"/>
              <a:ea typeface="Play"/>
              <a:cs typeface="Play"/>
              <a:sym typeface="Play"/>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pic>
        <p:nvPicPr>
          <p:cNvPr id="199" name="Google Shape;199;p40"/>
          <p:cNvPicPr preferRelativeResize="0"/>
          <p:nvPr/>
        </p:nvPicPr>
        <p:blipFill rotWithShape="1">
          <a:blip r:embed="rId3">
            <a:alphaModFix amt="38000"/>
          </a:blip>
          <a:srcRect b="0" l="0" r="0" t="0"/>
          <a:stretch/>
        </p:blipFill>
        <p:spPr>
          <a:xfrm>
            <a:off x="0" y="0"/>
            <a:ext cx="12192000" cy="6858000"/>
          </a:xfrm>
          <a:prstGeom prst="rect">
            <a:avLst/>
          </a:prstGeom>
          <a:noFill/>
          <a:ln>
            <a:noFill/>
          </a:ln>
        </p:spPr>
      </p:pic>
      <p:sp>
        <p:nvSpPr>
          <p:cNvPr id="200" name="Google Shape;200;p40"/>
          <p:cNvSpPr/>
          <p:nvPr/>
        </p:nvSpPr>
        <p:spPr>
          <a:xfrm>
            <a:off x="-25" y="2273700"/>
            <a:ext cx="12192025" cy="2310600"/>
          </a:xfrm>
          <a:prstGeom prst="rect">
            <a:avLst/>
          </a:prstGeom>
          <a:solidFill>
            <a:srgbClr val="297D5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01" name="Google Shape;201;p40"/>
          <p:cNvSpPr txBox="1"/>
          <p:nvPr/>
        </p:nvSpPr>
        <p:spPr>
          <a:xfrm>
            <a:off x="1855787" y="2921184"/>
            <a:ext cx="8480400" cy="1015632"/>
          </a:xfrm>
          <a:prstGeom prst="rect">
            <a:avLst/>
          </a:prstGeom>
          <a:noFill/>
          <a:ln>
            <a:noFill/>
          </a:ln>
        </p:spPr>
        <p:txBody>
          <a:bodyPr anchorCtr="0" anchor="t" bIns="91425" lIns="91425" spcFirstLastPara="1" rIns="91425" wrap="square" tIns="91425">
            <a:spAutoFit/>
          </a:bodyPr>
          <a:lstStyle/>
          <a:p>
            <a:pPr indent="0" lvl="0" marL="0" marR="0" rtl="0" algn="ctr">
              <a:lnSpc>
                <a:spcPct val="90000"/>
              </a:lnSpc>
              <a:spcBef>
                <a:spcPts val="0"/>
              </a:spcBef>
              <a:spcAft>
                <a:spcPts val="0"/>
              </a:spcAft>
              <a:buClr>
                <a:srgbClr val="000000"/>
              </a:buClr>
              <a:buSzPts val="6000"/>
              <a:buFont typeface="Arial"/>
              <a:buNone/>
            </a:pPr>
            <a:r>
              <a:rPr b="1" i="0" lang="en-US" sz="6000" u="none" cap="none" strike="noStrike">
                <a:solidFill>
                  <a:schemeClr val="lt1"/>
                </a:solidFill>
                <a:latin typeface="Play"/>
                <a:ea typeface="Play"/>
                <a:cs typeface="Play"/>
                <a:sym typeface="Play"/>
              </a:rPr>
              <a:t>QUIENES SOMOS</a:t>
            </a:r>
            <a:endParaRPr b="1" i="0" sz="6000" u="none" cap="none" strike="noStrike">
              <a:solidFill>
                <a:schemeClr val="lt1"/>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2" name="Shape 632"/>
        <p:cNvGrpSpPr/>
        <p:nvPr/>
      </p:nvGrpSpPr>
      <p:grpSpPr>
        <a:xfrm>
          <a:off x="0" y="0"/>
          <a:ext cx="0" cy="0"/>
          <a:chOff x="0" y="0"/>
          <a:chExt cx="0" cy="0"/>
        </a:xfrm>
      </p:grpSpPr>
      <p:grpSp>
        <p:nvGrpSpPr>
          <p:cNvPr id="633" name="Google Shape;633;p55"/>
          <p:cNvGrpSpPr/>
          <p:nvPr/>
        </p:nvGrpSpPr>
        <p:grpSpPr>
          <a:xfrm>
            <a:off x="0" y="1083484"/>
            <a:ext cx="355241" cy="673500"/>
            <a:chOff x="0" y="823811"/>
            <a:chExt cx="355241" cy="673500"/>
          </a:xfrm>
        </p:grpSpPr>
        <p:sp>
          <p:nvSpPr>
            <p:cNvPr id="634" name="Google Shape;634;p55"/>
            <p:cNvSpPr/>
            <p:nvPr/>
          </p:nvSpPr>
          <p:spPr>
            <a:xfrm>
              <a:off x="0" y="823811"/>
              <a:ext cx="87300" cy="6735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Play"/>
                <a:ea typeface="Play"/>
                <a:cs typeface="Play"/>
                <a:sym typeface="Play"/>
              </a:endParaRPr>
            </a:p>
          </p:txBody>
        </p:sp>
        <p:sp>
          <p:nvSpPr>
            <p:cNvPr id="635" name="Google Shape;635;p55"/>
            <p:cNvSpPr/>
            <p:nvPr/>
          </p:nvSpPr>
          <p:spPr>
            <a:xfrm>
              <a:off x="159341" y="823811"/>
              <a:ext cx="195900" cy="6735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Play"/>
                <a:ea typeface="Play"/>
                <a:cs typeface="Play"/>
                <a:sym typeface="Play"/>
              </a:endParaRPr>
            </a:p>
          </p:txBody>
        </p:sp>
      </p:grpSp>
      <p:sp>
        <p:nvSpPr>
          <p:cNvPr id="636" name="Google Shape;636;p55"/>
          <p:cNvSpPr/>
          <p:nvPr/>
        </p:nvSpPr>
        <p:spPr>
          <a:xfrm flipH="1">
            <a:off x="852315" y="1083469"/>
            <a:ext cx="4297800" cy="273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Play"/>
              <a:ea typeface="Play"/>
              <a:cs typeface="Play"/>
              <a:sym typeface="Play"/>
            </a:endParaRPr>
          </a:p>
        </p:txBody>
      </p:sp>
      <p:sp>
        <p:nvSpPr>
          <p:cNvPr id="637" name="Google Shape;637;p55"/>
          <p:cNvSpPr/>
          <p:nvPr/>
        </p:nvSpPr>
        <p:spPr>
          <a:xfrm flipH="1">
            <a:off x="11576400" y="0"/>
            <a:ext cx="61560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Play"/>
              <a:ea typeface="Play"/>
              <a:cs typeface="Play"/>
              <a:sym typeface="Play"/>
            </a:endParaRPr>
          </a:p>
        </p:txBody>
      </p:sp>
      <p:sp>
        <p:nvSpPr>
          <p:cNvPr id="638" name="Google Shape;638;p55"/>
          <p:cNvSpPr txBox="1"/>
          <p:nvPr>
            <p:ph type="title"/>
          </p:nvPr>
        </p:nvSpPr>
        <p:spPr>
          <a:xfrm>
            <a:off x="852313" y="319250"/>
            <a:ext cx="10562276" cy="734700"/>
          </a:xfrm>
          <a:prstGeom prst="rect">
            <a:avLst/>
          </a:prstGeom>
          <a:noFill/>
          <a:ln>
            <a:noFill/>
          </a:ln>
        </p:spPr>
        <p:txBody>
          <a:bodyPr anchorCtr="0" anchor="t" bIns="45700" lIns="91425" spcFirstLastPara="1" rIns="91425" wrap="square" tIns="45700">
            <a:normAutofit fontScale="90000"/>
          </a:bodyPr>
          <a:lstStyle/>
          <a:p>
            <a:pPr indent="0" lvl="0" marL="0" rtl="0" algn="l">
              <a:lnSpc>
                <a:spcPct val="90000"/>
              </a:lnSpc>
              <a:spcBef>
                <a:spcPts val="0"/>
              </a:spcBef>
              <a:spcAft>
                <a:spcPts val="0"/>
              </a:spcAft>
              <a:buClr>
                <a:srgbClr val="002060"/>
              </a:buClr>
              <a:buSzPct val="90909"/>
              <a:buNone/>
            </a:pPr>
            <a:r>
              <a:rPr lang="en-US">
                <a:latin typeface="Play"/>
                <a:ea typeface="Play"/>
                <a:cs typeface="Play"/>
                <a:sym typeface="Play"/>
              </a:rPr>
              <a:t>Que </a:t>
            </a:r>
            <a:r>
              <a:rPr b="1" lang="en-US" u="sng">
                <a:latin typeface="Play"/>
                <a:ea typeface="Play"/>
                <a:cs typeface="Play"/>
                <a:sym typeface="Play"/>
              </a:rPr>
              <a:t>No Debo </a:t>
            </a:r>
            <a:r>
              <a:rPr lang="en-US">
                <a:latin typeface="Play"/>
                <a:ea typeface="Play"/>
                <a:cs typeface="Play"/>
                <a:sym typeface="Play"/>
              </a:rPr>
              <a:t> Empacar – Artículos Esenciales</a:t>
            </a:r>
            <a:endParaRPr>
              <a:latin typeface="Play"/>
              <a:ea typeface="Play"/>
              <a:cs typeface="Play"/>
              <a:sym typeface="Play"/>
            </a:endParaRPr>
          </a:p>
        </p:txBody>
      </p:sp>
      <p:sp>
        <p:nvSpPr>
          <p:cNvPr id="639" name="Google Shape;639;p55"/>
          <p:cNvSpPr txBox="1"/>
          <p:nvPr/>
        </p:nvSpPr>
        <p:spPr>
          <a:xfrm>
            <a:off x="762000" y="1420234"/>
            <a:ext cx="9870140" cy="4848122"/>
          </a:xfrm>
          <a:prstGeom prst="rect">
            <a:avLst/>
          </a:prstGeom>
          <a:noFill/>
          <a:ln>
            <a:noFill/>
          </a:ln>
        </p:spPr>
        <p:txBody>
          <a:bodyPr anchorCtr="0" anchor="t" bIns="45700" lIns="91425" spcFirstLastPara="1" rIns="91425" wrap="square" tIns="45700">
            <a:spAutoFit/>
          </a:bodyPr>
          <a:lstStyle/>
          <a:p>
            <a:pPr indent="-228600" lvl="0" marL="228600" marR="0" rtl="0" algn="l">
              <a:lnSpc>
                <a:spcPct val="150000"/>
              </a:lnSpc>
              <a:spcBef>
                <a:spcPts val="0"/>
              </a:spcBef>
              <a:spcAft>
                <a:spcPts val="0"/>
              </a:spcAft>
              <a:buClr>
                <a:schemeClr val="dk1"/>
              </a:buClr>
              <a:buSzPts val="1600"/>
              <a:buFont typeface="Arial"/>
              <a:buChar char="•"/>
            </a:pPr>
            <a:r>
              <a:rPr b="0" i="0" lang="en-US" sz="1600" u="none" cap="none" strike="noStrike">
                <a:solidFill>
                  <a:srgbClr val="000000"/>
                </a:solidFill>
                <a:latin typeface="Play"/>
                <a:ea typeface="Play"/>
                <a:cs typeface="Play"/>
                <a:sym typeface="Play"/>
              </a:rPr>
              <a:t>Identificación, contratos, registros médicos u cualquier artículo crítico.</a:t>
            </a:r>
            <a:endParaRPr/>
          </a:p>
          <a:p>
            <a:pPr indent="-228600" lvl="0" marL="228600" marR="0" rtl="0" algn="l">
              <a:lnSpc>
                <a:spcPct val="150000"/>
              </a:lnSpc>
              <a:spcBef>
                <a:spcPts val="0"/>
              </a:spcBef>
              <a:spcAft>
                <a:spcPts val="0"/>
              </a:spcAft>
              <a:buClr>
                <a:schemeClr val="dk1"/>
              </a:buClr>
              <a:buSzPts val="1600"/>
              <a:buFont typeface="Arial"/>
              <a:buChar char="•"/>
            </a:pPr>
            <a:r>
              <a:rPr b="0" i="0" lang="en-US" sz="1600" u="none" cap="none" strike="noStrike">
                <a:solidFill>
                  <a:srgbClr val="000000"/>
                </a:solidFill>
                <a:latin typeface="Play"/>
                <a:ea typeface="Play"/>
                <a:cs typeface="Play"/>
                <a:sym typeface="Play"/>
              </a:rPr>
              <a:t>Artículos valiosos: Joyería, dispositivos electrónicos pequeños o cualquier artículo de alto valor.   </a:t>
            </a:r>
            <a:endParaRPr/>
          </a:p>
          <a:p>
            <a:pPr indent="-228600" lvl="0" marL="228600" marR="0" rtl="0" algn="l">
              <a:lnSpc>
                <a:spcPct val="150000"/>
              </a:lnSpc>
              <a:spcBef>
                <a:spcPts val="0"/>
              </a:spcBef>
              <a:spcAft>
                <a:spcPts val="0"/>
              </a:spcAft>
              <a:buClr>
                <a:schemeClr val="dk1"/>
              </a:buClr>
              <a:buSzPts val="1600"/>
              <a:buFont typeface="Arial"/>
              <a:buChar char="•"/>
            </a:pPr>
            <a:r>
              <a:rPr b="0" i="0" lang="en-US" sz="1600" u="none" cap="none" strike="noStrike">
                <a:solidFill>
                  <a:srgbClr val="000000"/>
                </a:solidFill>
                <a:latin typeface="Play"/>
                <a:ea typeface="Play"/>
                <a:cs typeface="Play"/>
                <a:sym typeface="Play"/>
              </a:rPr>
              <a:t>Medicamentos: Recetas diarias y medicamentos de emergencia.</a:t>
            </a:r>
            <a:endParaRPr/>
          </a:p>
          <a:p>
            <a:pPr indent="-228600" lvl="0" marL="228600" marR="0" rtl="0" algn="l">
              <a:lnSpc>
                <a:spcPct val="150000"/>
              </a:lnSpc>
              <a:spcBef>
                <a:spcPts val="0"/>
              </a:spcBef>
              <a:spcAft>
                <a:spcPts val="0"/>
              </a:spcAft>
              <a:buClr>
                <a:schemeClr val="dk1"/>
              </a:buClr>
              <a:buSzPts val="1600"/>
              <a:buFont typeface="Arial"/>
              <a:buChar char="•"/>
            </a:pPr>
            <a:r>
              <a:rPr b="0" i="0" lang="en-US" sz="1600" u="none" cap="none" strike="noStrike">
                <a:solidFill>
                  <a:srgbClr val="000000"/>
                </a:solidFill>
                <a:latin typeface="Play"/>
                <a:ea typeface="Play"/>
                <a:cs typeface="Play"/>
                <a:sym typeface="Play"/>
              </a:rPr>
              <a:t>Artículos de Aseo: Cepillo de dientes, pasta de dientes, jabón y artículos esenciales de higiene.   </a:t>
            </a:r>
            <a:endParaRPr/>
          </a:p>
          <a:p>
            <a:pPr indent="-228600" lvl="0" marL="228600" marR="0" rtl="0" algn="l">
              <a:lnSpc>
                <a:spcPct val="150000"/>
              </a:lnSpc>
              <a:spcBef>
                <a:spcPts val="0"/>
              </a:spcBef>
              <a:spcAft>
                <a:spcPts val="0"/>
              </a:spcAft>
              <a:buClr>
                <a:schemeClr val="dk1"/>
              </a:buClr>
              <a:buSzPts val="1600"/>
              <a:buFont typeface="Arial"/>
              <a:buChar char="•"/>
            </a:pPr>
            <a:r>
              <a:rPr b="0" i="0" lang="en-US" sz="1600" u="none" cap="none" strike="noStrike">
                <a:solidFill>
                  <a:srgbClr val="000000"/>
                </a:solidFill>
                <a:latin typeface="Play"/>
                <a:ea typeface="Play"/>
                <a:cs typeface="Play"/>
                <a:sym typeface="Play"/>
              </a:rPr>
              <a:t>Ropa: Algunas mudadas de ropa y artículos apropiados para la temporada.</a:t>
            </a:r>
            <a:endParaRPr/>
          </a:p>
          <a:p>
            <a:pPr indent="-228600" lvl="0" marL="228600" marR="0" rtl="0" algn="l">
              <a:lnSpc>
                <a:spcPct val="150000"/>
              </a:lnSpc>
              <a:spcBef>
                <a:spcPts val="0"/>
              </a:spcBef>
              <a:spcAft>
                <a:spcPts val="0"/>
              </a:spcAft>
              <a:buClr>
                <a:schemeClr val="dk1"/>
              </a:buClr>
              <a:buSzPts val="1600"/>
              <a:buFont typeface="Arial"/>
              <a:buChar char="•"/>
            </a:pPr>
            <a:r>
              <a:rPr b="0" i="0" lang="en-US" sz="1600" u="none" cap="none" strike="noStrike">
                <a:solidFill>
                  <a:srgbClr val="000000"/>
                </a:solidFill>
                <a:latin typeface="Play"/>
                <a:ea typeface="Play"/>
                <a:cs typeface="Play"/>
                <a:sym typeface="Play"/>
              </a:rPr>
              <a:t>Necesidades Especiales: Artículos personales para los niños, mascotas o circunstancias únicas. Cargadores: Para teléfonos, computadoras portátiles u otros dispositivos. </a:t>
            </a:r>
            <a:endParaRPr/>
          </a:p>
          <a:p>
            <a:pPr indent="-228600" lvl="0" marL="228600" marR="0" rtl="0" algn="l">
              <a:lnSpc>
                <a:spcPct val="150000"/>
              </a:lnSpc>
              <a:spcBef>
                <a:spcPts val="0"/>
              </a:spcBef>
              <a:spcAft>
                <a:spcPts val="0"/>
              </a:spcAft>
              <a:buClr>
                <a:schemeClr val="dk1"/>
              </a:buClr>
              <a:buSzPts val="1600"/>
              <a:buFont typeface="Arial"/>
              <a:buChar char="•"/>
            </a:pPr>
            <a:r>
              <a:rPr b="0" i="0" lang="en-US" sz="1600" u="none" cap="none" strike="noStrike">
                <a:solidFill>
                  <a:srgbClr val="000000"/>
                </a:solidFill>
                <a:latin typeface="Play"/>
                <a:ea typeface="Play"/>
                <a:cs typeface="Play"/>
                <a:sym typeface="Play"/>
              </a:rPr>
              <a:t>Ropa de cama y toallas.</a:t>
            </a:r>
            <a:endParaRPr/>
          </a:p>
          <a:p>
            <a:pPr indent="-228600" lvl="0" marL="228600" marR="0" rtl="0" algn="l">
              <a:lnSpc>
                <a:spcPct val="150000"/>
              </a:lnSpc>
              <a:spcBef>
                <a:spcPts val="0"/>
              </a:spcBef>
              <a:spcAft>
                <a:spcPts val="0"/>
              </a:spcAft>
              <a:buClr>
                <a:schemeClr val="dk1"/>
              </a:buClr>
              <a:buSzPts val="1600"/>
              <a:buFont typeface="Arial"/>
              <a:buChar char="•"/>
            </a:pPr>
            <a:r>
              <a:rPr b="0" i="0" lang="en-US" sz="1600" u="none" cap="none" strike="noStrike">
                <a:solidFill>
                  <a:srgbClr val="000000"/>
                </a:solidFill>
                <a:latin typeface="Play"/>
                <a:ea typeface="Play"/>
                <a:cs typeface="Play"/>
                <a:sym typeface="Play"/>
              </a:rPr>
              <a:t>Unos cuantos platos, artículos y utensilios de cocina. </a:t>
            </a:r>
            <a:endParaRPr/>
          </a:p>
          <a:p>
            <a:pPr indent="-228600" lvl="0" marL="228600" marR="0" rtl="0" algn="l">
              <a:lnSpc>
                <a:spcPct val="150000"/>
              </a:lnSpc>
              <a:spcBef>
                <a:spcPts val="0"/>
              </a:spcBef>
              <a:spcAft>
                <a:spcPts val="0"/>
              </a:spcAft>
              <a:buClr>
                <a:schemeClr val="dk1"/>
              </a:buClr>
              <a:buSzPts val="1600"/>
              <a:buFont typeface="Arial"/>
              <a:buChar char="•"/>
            </a:pPr>
            <a:r>
              <a:rPr b="0" i="0" lang="en-US" sz="1600" u="none" cap="none" strike="noStrike">
                <a:solidFill>
                  <a:srgbClr val="000000"/>
                </a:solidFill>
                <a:latin typeface="Play"/>
                <a:ea typeface="Play"/>
                <a:cs typeface="Play"/>
                <a:sym typeface="Play"/>
              </a:rPr>
              <a:t>Accesorios y dispositivos personales como carteras, secadora de pelo y planchas para el cabello.</a:t>
            </a:r>
            <a:endParaRPr/>
          </a:p>
          <a:p>
            <a:pPr indent="-228600" lvl="0" marL="228600" marR="0" rtl="0" algn="l">
              <a:lnSpc>
                <a:spcPct val="150000"/>
              </a:lnSpc>
              <a:spcBef>
                <a:spcPts val="0"/>
              </a:spcBef>
              <a:spcAft>
                <a:spcPts val="0"/>
              </a:spcAft>
              <a:buClr>
                <a:schemeClr val="dk1"/>
              </a:buClr>
              <a:buSzPts val="1600"/>
              <a:buFont typeface="Arial"/>
              <a:buChar char="•"/>
            </a:pPr>
            <a:r>
              <a:rPr b="0" i="0" lang="en-US" sz="1600" u="none" cap="none" strike="noStrike">
                <a:solidFill>
                  <a:srgbClr val="000000"/>
                </a:solidFill>
                <a:latin typeface="Play"/>
                <a:ea typeface="Play"/>
                <a:cs typeface="Play"/>
                <a:sym typeface="Play"/>
              </a:rPr>
              <a:t>Muebles de la sala: Comedor, mesa, TV (no montado en la pared). </a:t>
            </a:r>
            <a:endParaRPr/>
          </a:p>
          <a:p>
            <a:pPr indent="-228600" lvl="0" marL="228600" marR="0" rtl="0" algn="l">
              <a:lnSpc>
                <a:spcPct val="150000"/>
              </a:lnSpc>
              <a:spcBef>
                <a:spcPts val="0"/>
              </a:spcBef>
              <a:spcAft>
                <a:spcPts val="0"/>
              </a:spcAft>
              <a:buClr>
                <a:schemeClr val="dk1"/>
              </a:buClr>
              <a:buSzPts val="1600"/>
              <a:buFont typeface="Arial"/>
              <a:buChar char="•"/>
            </a:pPr>
            <a:r>
              <a:rPr b="0" i="0" lang="en-US" sz="1600" u="none" cap="none" strike="noStrike">
                <a:solidFill>
                  <a:srgbClr val="000000"/>
                </a:solidFill>
                <a:latin typeface="Play"/>
                <a:ea typeface="Play"/>
                <a:cs typeface="Play"/>
                <a:sym typeface="Play"/>
              </a:rPr>
              <a:t>Muebles de comedor: Mesa y sillas.</a:t>
            </a:r>
            <a:endParaRPr/>
          </a:p>
          <a:p>
            <a:pPr indent="-228600" lvl="0" marL="228600" marR="0" rtl="0" algn="l">
              <a:lnSpc>
                <a:spcPct val="150000"/>
              </a:lnSpc>
              <a:spcBef>
                <a:spcPts val="0"/>
              </a:spcBef>
              <a:spcAft>
                <a:spcPts val="0"/>
              </a:spcAft>
              <a:buClr>
                <a:schemeClr val="dk1"/>
              </a:buClr>
              <a:buSzPts val="1600"/>
              <a:buFont typeface="Arial"/>
              <a:buChar char="•"/>
            </a:pPr>
            <a:r>
              <a:rPr b="0" i="0" lang="en-US" sz="1600" u="none" cap="none" strike="noStrike">
                <a:solidFill>
                  <a:srgbClr val="000000"/>
                </a:solidFill>
                <a:latin typeface="Play"/>
                <a:ea typeface="Play"/>
                <a:cs typeface="Play"/>
                <a:sym typeface="Play"/>
              </a:rPr>
              <a:t>Muebles de dormitorio: Cama/mueble para dormir y cajas/maletines para ropa y otras necesidades.</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3" name="Shape 643"/>
        <p:cNvGrpSpPr/>
        <p:nvPr/>
      </p:nvGrpSpPr>
      <p:grpSpPr>
        <a:xfrm>
          <a:off x="0" y="0"/>
          <a:ext cx="0" cy="0"/>
          <a:chOff x="0" y="0"/>
          <a:chExt cx="0" cy="0"/>
        </a:xfrm>
      </p:grpSpPr>
      <p:sp>
        <p:nvSpPr>
          <p:cNvPr id="644" name="Google Shape;644;p56"/>
          <p:cNvSpPr/>
          <p:nvPr/>
        </p:nvSpPr>
        <p:spPr>
          <a:xfrm>
            <a:off x="-25" y="2273700"/>
            <a:ext cx="12192025" cy="2310600"/>
          </a:xfrm>
          <a:prstGeom prst="rect">
            <a:avLst/>
          </a:prstGeom>
          <a:solidFill>
            <a:srgbClr val="44C1A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45" name="Google Shape;645;p56"/>
          <p:cNvSpPr txBox="1"/>
          <p:nvPr/>
        </p:nvSpPr>
        <p:spPr>
          <a:xfrm>
            <a:off x="-26" y="2921184"/>
            <a:ext cx="12192025" cy="1015632"/>
          </a:xfrm>
          <a:prstGeom prst="rect">
            <a:avLst/>
          </a:prstGeom>
          <a:noFill/>
          <a:ln>
            <a:noFill/>
          </a:ln>
        </p:spPr>
        <p:txBody>
          <a:bodyPr anchorCtr="0" anchor="t" bIns="91425" lIns="91425" spcFirstLastPara="1" rIns="91425" wrap="square" tIns="91425">
            <a:spAutoFit/>
          </a:bodyPr>
          <a:lstStyle/>
          <a:p>
            <a:pPr indent="0" lvl="0" marL="0" marR="0" rtl="0" algn="ctr">
              <a:lnSpc>
                <a:spcPct val="90000"/>
              </a:lnSpc>
              <a:spcBef>
                <a:spcPts val="0"/>
              </a:spcBef>
              <a:spcAft>
                <a:spcPts val="0"/>
              </a:spcAft>
              <a:buClr>
                <a:srgbClr val="000000"/>
              </a:buClr>
              <a:buSzPts val="6000"/>
              <a:buFont typeface="Arial"/>
              <a:buNone/>
            </a:pPr>
            <a:r>
              <a:rPr b="1" i="0" lang="en-US" sz="6000" u="none" cap="none" strike="noStrike">
                <a:solidFill>
                  <a:schemeClr val="lt1"/>
                </a:solidFill>
                <a:latin typeface="Play"/>
                <a:ea typeface="Play"/>
                <a:cs typeface="Play"/>
                <a:sym typeface="Play"/>
              </a:rPr>
              <a:t>CALENDARIO DE CONSTRUCCIÓN</a:t>
            </a:r>
            <a:endParaRPr b="1" i="0" sz="6000" u="none" cap="none" strike="noStrike">
              <a:solidFill>
                <a:schemeClr val="lt1"/>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9" name="Shape 649"/>
        <p:cNvGrpSpPr/>
        <p:nvPr/>
      </p:nvGrpSpPr>
      <p:grpSpPr>
        <a:xfrm>
          <a:off x="0" y="0"/>
          <a:ext cx="0" cy="0"/>
          <a:chOff x="0" y="0"/>
          <a:chExt cx="0" cy="0"/>
        </a:xfrm>
      </p:grpSpPr>
      <p:grpSp>
        <p:nvGrpSpPr>
          <p:cNvPr id="650" name="Google Shape;650;p57"/>
          <p:cNvGrpSpPr/>
          <p:nvPr/>
        </p:nvGrpSpPr>
        <p:grpSpPr>
          <a:xfrm>
            <a:off x="0" y="1083484"/>
            <a:ext cx="355241" cy="673500"/>
            <a:chOff x="0" y="823811"/>
            <a:chExt cx="355241" cy="673500"/>
          </a:xfrm>
        </p:grpSpPr>
        <p:sp>
          <p:nvSpPr>
            <p:cNvPr id="651" name="Google Shape;651;p57"/>
            <p:cNvSpPr/>
            <p:nvPr/>
          </p:nvSpPr>
          <p:spPr>
            <a:xfrm>
              <a:off x="0" y="823811"/>
              <a:ext cx="87300" cy="6735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Play"/>
                <a:ea typeface="Play"/>
                <a:cs typeface="Play"/>
                <a:sym typeface="Play"/>
              </a:endParaRPr>
            </a:p>
          </p:txBody>
        </p:sp>
        <p:sp>
          <p:nvSpPr>
            <p:cNvPr id="652" name="Google Shape;652;p57"/>
            <p:cNvSpPr/>
            <p:nvPr/>
          </p:nvSpPr>
          <p:spPr>
            <a:xfrm>
              <a:off x="159341" y="823811"/>
              <a:ext cx="195900" cy="6735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Play"/>
                <a:ea typeface="Play"/>
                <a:cs typeface="Play"/>
                <a:sym typeface="Play"/>
              </a:endParaRPr>
            </a:p>
          </p:txBody>
        </p:sp>
      </p:grpSp>
      <p:sp>
        <p:nvSpPr>
          <p:cNvPr id="653" name="Google Shape;653;p57"/>
          <p:cNvSpPr/>
          <p:nvPr/>
        </p:nvSpPr>
        <p:spPr>
          <a:xfrm flipH="1">
            <a:off x="852315" y="1083469"/>
            <a:ext cx="4297800" cy="273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Play"/>
              <a:ea typeface="Play"/>
              <a:cs typeface="Play"/>
              <a:sym typeface="Play"/>
            </a:endParaRPr>
          </a:p>
        </p:txBody>
      </p:sp>
      <p:sp>
        <p:nvSpPr>
          <p:cNvPr id="654" name="Google Shape;654;p57"/>
          <p:cNvSpPr/>
          <p:nvPr/>
        </p:nvSpPr>
        <p:spPr>
          <a:xfrm flipH="1">
            <a:off x="11576400" y="0"/>
            <a:ext cx="61560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Play"/>
              <a:ea typeface="Play"/>
              <a:cs typeface="Play"/>
              <a:sym typeface="Play"/>
            </a:endParaRPr>
          </a:p>
        </p:txBody>
      </p:sp>
      <p:sp>
        <p:nvSpPr>
          <p:cNvPr id="655" name="Google Shape;655;p57"/>
          <p:cNvSpPr txBox="1"/>
          <p:nvPr/>
        </p:nvSpPr>
        <p:spPr>
          <a:xfrm>
            <a:off x="852313" y="319250"/>
            <a:ext cx="7247747" cy="7347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002060"/>
              </a:buClr>
              <a:buSzPts val="3600"/>
              <a:buFont typeface="Trebuchet MS"/>
              <a:buNone/>
            </a:pPr>
            <a:r>
              <a:rPr b="0" i="0" lang="en-US" sz="4400" u="none" cap="none" strike="noStrike">
                <a:solidFill>
                  <a:schemeClr val="dk1"/>
                </a:solidFill>
                <a:latin typeface="Play"/>
                <a:ea typeface="Play"/>
                <a:cs typeface="Play"/>
                <a:sym typeface="Play"/>
              </a:rPr>
              <a:t>Calendario de Construcción</a:t>
            </a:r>
            <a:endParaRPr/>
          </a:p>
        </p:txBody>
      </p:sp>
      <p:sp>
        <p:nvSpPr>
          <p:cNvPr id="656" name="Google Shape;656;p57"/>
          <p:cNvSpPr txBox="1"/>
          <p:nvPr/>
        </p:nvSpPr>
        <p:spPr>
          <a:xfrm>
            <a:off x="615600" y="1879604"/>
            <a:ext cx="2559115" cy="1161036"/>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2400"/>
              <a:buFont typeface="Arial"/>
              <a:buNone/>
            </a:pPr>
            <a:r>
              <a:rPr b="1" i="0" lang="en-US" sz="2400" u="none" cap="none" strike="noStrike">
                <a:solidFill>
                  <a:schemeClr val="dk1"/>
                </a:solidFill>
                <a:latin typeface="Play"/>
                <a:ea typeface="Play"/>
                <a:cs typeface="Play"/>
                <a:sym typeface="Play"/>
              </a:rPr>
              <a:t>Día 1</a:t>
            </a:r>
            <a:endParaRPr b="1" i="0" sz="2000" u="none" cap="none" strike="noStrike">
              <a:solidFill>
                <a:schemeClr val="dk1"/>
              </a:solidFill>
              <a:latin typeface="Play"/>
              <a:ea typeface="Play"/>
              <a:cs typeface="Play"/>
              <a:sym typeface="Play"/>
            </a:endParaRPr>
          </a:p>
          <a:p>
            <a:pPr indent="0" lvl="0" marL="0" marR="0" rtl="0" algn="l">
              <a:lnSpc>
                <a:spcPct val="90000"/>
              </a:lnSpc>
              <a:spcBef>
                <a:spcPts val="0"/>
              </a:spcBef>
              <a:spcAft>
                <a:spcPts val="0"/>
              </a:spcAft>
              <a:buClr>
                <a:schemeClr val="dk1"/>
              </a:buClr>
              <a:buSzPts val="2400"/>
              <a:buFont typeface="Arial"/>
              <a:buNone/>
            </a:pPr>
            <a:r>
              <a:t/>
            </a:r>
            <a:endParaRPr b="1" i="0" sz="2000" u="none" cap="none" strike="noStrike">
              <a:solidFill>
                <a:schemeClr val="dk1"/>
              </a:solidFill>
              <a:latin typeface="Play"/>
              <a:ea typeface="Play"/>
              <a:cs typeface="Play"/>
              <a:sym typeface="Play"/>
            </a:endParaRPr>
          </a:p>
          <a:p>
            <a:pPr indent="-342900" lvl="0" marL="342900" marR="0" rtl="0" algn="l">
              <a:lnSpc>
                <a:spcPct val="90000"/>
              </a:lnSpc>
              <a:spcBef>
                <a:spcPts val="0"/>
              </a:spcBef>
              <a:spcAft>
                <a:spcPts val="0"/>
              </a:spcAft>
              <a:buClr>
                <a:schemeClr val="dk1"/>
              </a:buClr>
              <a:buSzPts val="2400"/>
              <a:buFont typeface="Noto Sans Symbols"/>
              <a:buChar char="❑"/>
            </a:pPr>
            <a:r>
              <a:rPr b="0" i="0" lang="en-US" sz="2000" u="none" cap="none" strike="noStrike">
                <a:solidFill>
                  <a:schemeClr val="dk1"/>
                </a:solidFill>
                <a:latin typeface="Play"/>
                <a:ea typeface="Play"/>
                <a:cs typeface="Play"/>
                <a:sym typeface="Play"/>
              </a:rPr>
              <a:t>Reemplazo de sus ventanas</a:t>
            </a:r>
            <a:endParaRPr/>
          </a:p>
        </p:txBody>
      </p:sp>
      <p:pic>
        <p:nvPicPr>
          <p:cNvPr descr="A window with a view of a street&#10;&#10;AI-generated content may be incorrect." id="657" name="Google Shape;657;p57"/>
          <p:cNvPicPr preferRelativeResize="0"/>
          <p:nvPr/>
        </p:nvPicPr>
        <p:blipFill rotWithShape="1">
          <a:blip r:embed="rId3">
            <a:alphaModFix/>
          </a:blip>
          <a:srcRect b="19028" l="-1" r="-2" t="1"/>
          <a:stretch/>
        </p:blipFill>
        <p:spPr>
          <a:xfrm>
            <a:off x="957908" y="3623698"/>
            <a:ext cx="1888033" cy="2038315"/>
          </a:xfrm>
          <a:prstGeom prst="rect">
            <a:avLst/>
          </a:prstGeom>
          <a:noFill/>
          <a:ln cap="flat" cmpd="sng" w="9525">
            <a:solidFill>
              <a:srgbClr val="44C1A3"/>
            </a:solidFill>
            <a:prstDash val="solid"/>
            <a:round/>
            <a:headEnd len="sm" w="sm" type="none"/>
            <a:tailEnd len="sm" w="sm" type="none"/>
          </a:ln>
        </p:spPr>
      </p:pic>
      <p:pic>
        <p:nvPicPr>
          <p:cNvPr descr="A door with writing on the wall&#10;&#10;AI-generated content may be incorrect." id="658" name="Google Shape;658;p57"/>
          <p:cNvPicPr preferRelativeResize="0"/>
          <p:nvPr/>
        </p:nvPicPr>
        <p:blipFill rotWithShape="1">
          <a:blip r:embed="rId4">
            <a:alphaModFix/>
          </a:blip>
          <a:srcRect b="1707" l="0" r="14763" t="25722"/>
          <a:stretch/>
        </p:blipFill>
        <p:spPr>
          <a:xfrm>
            <a:off x="3941036" y="3994589"/>
            <a:ext cx="1731586" cy="1956027"/>
          </a:xfrm>
          <a:prstGeom prst="rect">
            <a:avLst/>
          </a:prstGeom>
          <a:noFill/>
          <a:ln cap="flat" cmpd="sng" w="9525">
            <a:solidFill>
              <a:srgbClr val="44C1A3"/>
            </a:solidFill>
            <a:prstDash val="solid"/>
            <a:round/>
            <a:headEnd len="sm" w="sm" type="none"/>
            <a:tailEnd len="sm" w="sm" type="none"/>
          </a:ln>
        </p:spPr>
      </p:pic>
      <p:pic>
        <p:nvPicPr>
          <p:cNvPr id="659" name="Google Shape;659;p57"/>
          <p:cNvPicPr preferRelativeResize="0"/>
          <p:nvPr/>
        </p:nvPicPr>
        <p:blipFill rotWithShape="1">
          <a:blip r:embed="rId5">
            <a:alphaModFix/>
          </a:blip>
          <a:srcRect b="0" l="0" r="0" t="55986"/>
          <a:stretch/>
        </p:blipFill>
        <p:spPr>
          <a:xfrm>
            <a:off x="7911101" y="4479446"/>
            <a:ext cx="3485093" cy="1798730"/>
          </a:xfrm>
          <a:prstGeom prst="rect">
            <a:avLst/>
          </a:prstGeom>
          <a:noFill/>
          <a:ln cap="flat" cmpd="sng" w="9525">
            <a:solidFill>
              <a:srgbClr val="44C1A3"/>
            </a:solidFill>
            <a:prstDash val="solid"/>
            <a:round/>
            <a:headEnd len="sm" w="sm" type="none"/>
            <a:tailEnd len="sm" w="sm" type="none"/>
          </a:ln>
        </p:spPr>
      </p:pic>
      <p:pic>
        <p:nvPicPr>
          <p:cNvPr descr="A white electrical outlet in a wall&#10;&#10;AI-generated content may be incorrect." id="660" name="Google Shape;660;p57"/>
          <p:cNvPicPr preferRelativeResize="0"/>
          <p:nvPr/>
        </p:nvPicPr>
        <p:blipFill rotWithShape="1">
          <a:blip r:embed="rId6">
            <a:alphaModFix/>
          </a:blip>
          <a:srcRect b="10907" l="0" r="2" t="36141"/>
          <a:stretch/>
        </p:blipFill>
        <p:spPr>
          <a:xfrm>
            <a:off x="5367856" y="4828764"/>
            <a:ext cx="1731586" cy="1292114"/>
          </a:xfrm>
          <a:prstGeom prst="rect">
            <a:avLst/>
          </a:prstGeom>
          <a:noFill/>
          <a:ln cap="flat" cmpd="sng" w="9525">
            <a:solidFill>
              <a:srgbClr val="44C1A3"/>
            </a:solidFill>
            <a:prstDash val="solid"/>
            <a:round/>
            <a:headEnd len="sm" w="sm" type="none"/>
            <a:tailEnd len="sm" w="sm" type="none"/>
          </a:ln>
        </p:spPr>
      </p:pic>
      <p:sp>
        <p:nvSpPr>
          <p:cNvPr id="661" name="Google Shape;661;p57"/>
          <p:cNvSpPr txBox="1"/>
          <p:nvPr/>
        </p:nvSpPr>
        <p:spPr>
          <a:xfrm>
            <a:off x="3866523" y="1879604"/>
            <a:ext cx="3321192" cy="1715942"/>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2400"/>
              <a:buFont typeface="Arial"/>
              <a:buNone/>
            </a:pPr>
            <a:r>
              <a:rPr b="1" i="0" lang="en-US" sz="2400" u="none" cap="none" strike="noStrike">
                <a:solidFill>
                  <a:schemeClr val="dk1"/>
                </a:solidFill>
                <a:latin typeface="Play"/>
                <a:ea typeface="Play"/>
                <a:cs typeface="Play"/>
                <a:sym typeface="Play"/>
              </a:rPr>
              <a:t>Día 2</a:t>
            </a:r>
            <a:endParaRPr/>
          </a:p>
          <a:p>
            <a:pPr indent="0" lvl="0" marL="0" marR="0" rtl="0" algn="l">
              <a:lnSpc>
                <a:spcPct val="90000"/>
              </a:lnSpc>
              <a:spcBef>
                <a:spcPts val="0"/>
              </a:spcBef>
              <a:spcAft>
                <a:spcPts val="0"/>
              </a:spcAft>
              <a:buClr>
                <a:schemeClr val="dk1"/>
              </a:buClr>
              <a:buSzPts val="2400"/>
              <a:buFont typeface="Arial"/>
              <a:buNone/>
            </a:pPr>
            <a:r>
              <a:t/>
            </a:r>
            <a:endParaRPr b="1" i="0" sz="2000" u="none" cap="none" strike="noStrike">
              <a:solidFill>
                <a:schemeClr val="dk1"/>
              </a:solidFill>
              <a:latin typeface="Play"/>
              <a:ea typeface="Play"/>
              <a:cs typeface="Play"/>
              <a:sym typeface="Play"/>
            </a:endParaRPr>
          </a:p>
          <a:p>
            <a:pPr indent="-342900" lvl="0" marL="342900" marR="0" rtl="0" algn="l">
              <a:lnSpc>
                <a:spcPct val="90000"/>
              </a:lnSpc>
              <a:spcBef>
                <a:spcPts val="0"/>
              </a:spcBef>
              <a:spcAft>
                <a:spcPts val="0"/>
              </a:spcAft>
              <a:buClr>
                <a:schemeClr val="dk1"/>
              </a:buClr>
              <a:buSzPts val="2400"/>
              <a:buFont typeface="Noto Sans Symbols"/>
              <a:buChar char="❑"/>
            </a:pPr>
            <a:r>
              <a:rPr b="0" i="0" lang="en-US" sz="2000" u="none" cap="none" strike="noStrike">
                <a:solidFill>
                  <a:schemeClr val="dk1"/>
                </a:solidFill>
                <a:latin typeface="Play"/>
                <a:ea typeface="Play"/>
                <a:cs typeface="Play"/>
                <a:sym typeface="Play"/>
              </a:rPr>
              <a:t>Detectores de Humo</a:t>
            </a:r>
            <a:endParaRPr/>
          </a:p>
          <a:p>
            <a:pPr indent="-342900" lvl="0" marL="342900" marR="0" rtl="0" algn="l">
              <a:lnSpc>
                <a:spcPct val="90000"/>
              </a:lnSpc>
              <a:spcBef>
                <a:spcPts val="0"/>
              </a:spcBef>
              <a:spcAft>
                <a:spcPts val="0"/>
              </a:spcAft>
              <a:buClr>
                <a:schemeClr val="dk1"/>
              </a:buClr>
              <a:buSzPts val="2400"/>
              <a:buFont typeface="Noto Sans Symbols"/>
              <a:buChar char="❑"/>
            </a:pPr>
            <a:r>
              <a:rPr b="0" i="0" lang="en-US" sz="2000" u="none" cap="none" strike="noStrike">
                <a:solidFill>
                  <a:schemeClr val="dk1"/>
                </a:solidFill>
                <a:latin typeface="Play"/>
                <a:ea typeface="Play"/>
                <a:cs typeface="Play"/>
                <a:sym typeface="Play"/>
              </a:rPr>
              <a:t>Accesorios de Iluminación</a:t>
            </a:r>
            <a:endParaRPr/>
          </a:p>
          <a:p>
            <a:pPr indent="-342900" lvl="0" marL="342900" marR="0" rtl="0" algn="l">
              <a:lnSpc>
                <a:spcPct val="90000"/>
              </a:lnSpc>
              <a:spcBef>
                <a:spcPts val="0"/>
              </a:spcBef>
              <a:spcAft>
                <a:spcPts val="0"/>
              </a:spcAft>
              <a:buClr>
                <a:schemeClr val="dk1"/>
              </a:buClr>
              <a:buSzPts val="2400"/>
              <a:buFont typeface="Noto Sans Symbols"/>
              <a:buChar char="❑"/>
            </a:pPr>
            <a:r>
              <a:rPr b="0" i="0" lang="en-US" sz="2000" u="none" cap="none" strike="noStrike">
                <a:solidFill>
                  <a:schemeClr val="dk1"/>
                </a:solidFill>
                <a:latin typeface="Play"/>
                <a:ea typeface="Play"/>
                <a:cs typeface="Play"/>
                <a:sym typeface="Play"/>
              </a:rPr>
              <a:t>Circuitos Dedicados</a:t>
            </a:r>
            <a:endParaRPr/>
          </a:p>
          <a:p>
            <a:pPr indent="-342900" lvl="0" marL="342900" marR="0" rtl="0" algn="l">
              <a:lnSpc>
                <a:spcPct val="90000"/>
              </a:lnSpc>
              <a:spcBef>
                <a:spcPts val="0"/>
              </a:spcBef>
              <a:spcAft>
                <a:spcPts val="0"/>
              </a:spcAft>
              <a:buClr>
                <a:schemeClr val="dk1"/>
              </a:buClr>
              <a:buSzPts val="2400"/>
              <a:buFont typeface="Noto Sans Symbols"/>
              <a:buChar char="❑"/>
            </a:pPr>
            <a:r>
              <a:rPr b="0" i="0" lang="en-US" sz="2000" u="none" cap="none" strike="noStrike">
                <a:solidFill>
                  <a:schemeClr val="dk1"/>
                </a:solidFill>
                <a:latin typeface="Play"/>
                <a:ea typeface="Play"/>
                <a:cs typeface="Play"/>
                <a:sym typeface="Play"/>
              </a:rPr>
              <a:t>Puerta de Acceso</a:t>
            </a:r>
            <a:endParaRPr/>
          </a:p>
        </p:txBody>
      </p:sp>
      <p:sp>
        <p:nvSpPr>
          <p:cNvPr id="662" name="Google Shape;662;p57"/>
          <p:cNvSpPr txBox="1"/>
          <p:nvPr/>
        </p:nvSpPr>
        <p:spPr>
          <a:xfrm>
            <a:off x="7789665" y="1879604"/>
            <a:ext cx="3696843" cy="2298085"/>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2400"/>
              <a:buFont typeface="Arial"/>
              <a:buNone/>
            </a:pPr>
            <a:r>
              <a:rPr b="1" i="0" lang="en-US" sz="2400" u="none" cap="none" strike="noStrike">
                <a:solidFill>
                  <a:schemeClr val="dk1"/>
                </a:solidFill>
                <a:latin typeface="Play"/>
                <a:ea typeface="Play"/>
                <a:cs typeface="Play"/>
                <a:sym typeface="Play"/>
              </a:rPr>
              <a:t>Días 3 a 5: Baños</a:t>
            </a:r>
            <a:endParaRPr b="1" i="0" sz="2000" u="none" cap="none" strike="noStrike">
              <a:solidFill>
                <a:schemeClr val="dk1"/>
              </a:solidFill>
              <a:latin typeface="Play"/>
              <a:ea typeface="Play"/>
              <a:cs typeface="Play"/>
              <a:sym typeface="Play"/>
            </a:endParaRPr>
          </a:p>
          <a:p>
            <a:pPr indent="0" lvl="0" marL="0" marR="0" rtl="0" algn="l">
              <a:lnSpc>
                <a:spcPct val="90000"/>
              </a:lnSpc>
              <a:spcBef>
                <a:spcPts val="0"/>
              </a:spcBef>
              <a:spcAft>
                <a:spcPts val="0"/>
              </a:spcAft>
              <a:buClr>
                <a:schemeClr val="dk1"/>
              </a:buClr>
              <a:buSzPts val="2400"/>
              <a:buFont typeface="Arial"/>
              <a:buNone/>
            </a:pPr>
            <a:r>
              <a:t/>
            </a:r>
            <a:endParaRPr b="1" i="0" sz="2000" u="none" cap="none" strike="noStrike">
              <a:solidFill>
                <a:schemeClr val="dk1"/>
              </a:solidFill>
              <a:latin typeface="Play"/>
              <a:ea typeface="Play"/>
              <a:cs typeface="Play"/>
              <a:sym typeface="Play"/>
            </a:endParaRPr>
          </a:p>
          <a:p>
            <a:pPr indent="-342900" lvl="0" marL="342900" marR="0" rtl="0" algn="l">
              <a:lnSpc>
                <a:spcPct val="90000"/>
              </a:lnSpc>
              <a:spcBef>
                <a:spcPts val="0"/>
              </a:spcBef>
              <a:spcAft>
                <a:spcPts val="0"/>
              </a:spcAft>
              <a:buClr>
                <a:schemeClr val="dk1"/>
              </a:buClr>
              <a:buSzPts val="2400"/>
              <a:buFont typeface="Noto Sans Symbols"/>
              <a:buChar char="❑"/>
            </a:pPr>
            <a:r>
              <a:rPr b="0" i="0" lang="en-US" sz="2000" u="none" cap="none" strike="noStrike">
                <a:solidFill>
                  <a:schemeClr val="dk1"/>
                </a:solidFill>
                <a:latin typeface="Play"/>
                <a:ea typeface="Play"/>
                <a:cs typeface="Play"/>
                <a:sym typeface="Play"/>
              </a:rPr>
              <a:t>Paredes</a:t>
            </a:r>
            <a:endParaRPr/>
          </a:p>
          <a:p>
            <a:pPr indent="-342900" lvl="0" marL="342900" marR="0" rtl="0" algn="l">
              <a:lnSpc>
                <a:spcPct val="90000"/>
              </a:lnSpc>
              <a:spcBef>
                <a:spcPts val="0"/>
              </a:spcBef>
              <a:spcAft>
                <a:spcPts val="0"/>
              </a:spcAft>
              <a:buClr>
                <a:schemeClr val="dk1"/>
              </a:buClr>
              <a:buSzPts val="2400"/>
              <a:buFont typeface="Noto Sans Symbols"/>
              <a:buChar char="❑"/>
            </a:pPr>
            <a:r>
              <a:rPr b="0" i="0" lang="en-US" sz="2000" u="none" cap="none" strike="noStrike">
                <a:solidFill>
                  <a:schemeClr val="dk1"/>
                </a:solidFill>
                <a:latin typeface="Play"/>
                <a:ea typeface="Play"/>
                <a:cs typeface="Play"/>
                <a:sym typeface="Play"/>
              </a:rPr>
              <a:t>Bañera</a:t>
            </a:r>
            <a:endParaRPr/>
          </a:p>
          <a:p>
            <a:pPr indent="-342900" lvl="0" marL="342900" marR="0" rtl="0" algn="l">
              <a:lnSpc>
                <a:spcPct val="90000"/>
              </a:lnSpc>
              <a:spcBef>
                <a:spcPts val="0"/>
              </a:spcBef>
              <a:spcAft>
                <a:spcPts val="0"/>
              </a:spcAft>
              <a:buClr>
                <a:schemeClr val="dk1"/>
              </a:buClr>
              <a:buSzPts val="2400"/>
              <a:buFont typeface="Noto Sans Symbols"/>
              <a:buChar char="❑"/>
            </a:pPr>
            <a:r>
              <a:rPr b="0" i="0" lang="en-US" sz="2000" u="none" cap="none" strike="noStrike">
                <a:solidFill>
                  <a:schemeClr val="dk1"/>
                </a:solidFill>
                <a:latin typeface="Play"/>
                <a:ea typeface="Play"/>
                <a:cs typeface="Play"/>
                <a:sym typeface="Play"/>
              </a:rPr>
              <a:t>Suelo de Baldosas</a:t>
            </a:r>
            <a:endParaRPr/>
          </a:p>
          <a:p>
            <a:pPr indent="-342900" lvl="0" marL="342900" marR="0" rtl="0" algn="l">
              <a:lnSpc>
                <a:spcPct val="90000"/>
              </a:lnSpc>
              <a:spcBef>
                <a:spcPts val="0"/>
              </a:spcBef>
              <a:spcAft>
                <a:spcPts val="0"/>
              </a:spcAft>
              <a:buClr>
                <a:schemeClr val="dk1"/>
              </a:buClr>
              <a:buSzPts val="2400"/>
              <a:buFont typeface="Noto Sans Symbols"/>
              <a:buChar char="❑"/>
            </a:pPr>
            <a:r>
              <a:rPr b="0" i="0" lang="en-US" sz="2000" u="none" cap="none" strike="noStrike">
                <a:solidFill>
                  <a:schemeClr val="dk1"/>
                </a:solidFill>
                <a:latin typeface="Play"/>
                <a:ea typeface="Play"/>
                <a:cs typeface="Play"/>
                <a:sym typeface="Play"/>
              </a:rPr>
              <a:t>Vanidad</a:t>
            </a:r>
            <a:endParaRPr/>
          </a:p>
          <a:p>
            <a:pPr indent="-342900" lvl="0" marL="342900" marR="0" rtl="0" algn="l">
              <a:lnSpc>
                <a:spcPct val="90000"/>
              </a:lnSpc>
              <a:spcBef>
                <a:spcPts val="0"/>
              </a:spcBef>
              <a:spcAft>
                <a:spcPts val="0"/>
              </a:spcAft>
              <a:buClr>
                <a:schemeClr val="dk1"/>
              </a:buClr>
              <a:buSzPts val="2400"/>
              <a:buFont typeface="Noto Sans Symbols"/>
              <a:buChar char="❑"/>
            </a:pPr>
            <a:r>
              <a:rPr b="0" i="0" lang="en-US" sz="2000" u="none" cap="none" strike="noStrike">
                <a:solidFill>
                  <a:schemeClr val="dk1"/>
                </a:solidFill>
                <a:latin typeface="Play"/>
                <a:ea typeface="Play"/>
                <a:cs typeface="Play"/>
                <a:sym typeface="Play"/>
              </a:rPr>
              <a:t>Accesorios</a:t>
            </a:r>
            <a:endParaRPr/>
          </a:p>
          <a:p>
            <a:pPr indent="-342900" lvl="0" marL="342900" marR="0" rtl="0" algn="l">
              <a:lnSpc>
                <a:spcPct val="90000"/>
              </a:lnSpc>
              <a:spcBef>
                <a:spcPts val="0"/>
              </a:spcBef>
              <a:spcAft>
                <a:spcPts val="0"/>
              </a:spcAft>
              <a:buClr>
                <a:schemeClr val="dk1"/>
              </a:buClr>
              <a:buSzPts val="2400"/>
              <a:buFont typeface="Noto Sans Symbols"/>
              <a:buChar char="❑"/>
            </a:pPr>
            <a:r>
              <a:rPr b="0" i="0" lang="en-US" sz="2000" u="none" cap="none" strike="noStrike">
                <a:solidFill>
                  <a:schemeClr val="dk1"/>
                </a:solidFill>
                <a:latin typeface="Play"/>
                <a:ea typeface="Play"/>
                <a:cs typeface="Play"/>
                <a:sym typeface="Play"/>
              </a:rPr>
              <a:t>Sanitario</a:t>
            </a:r>
            <a:endParaRPr/>
          </a:p>
        </p:txBody>
      </p:sp>
      <p:cxnSp>
        <p:nvCxnSpPr>
          <p:cNvPr id="663" name="Google Shape;663;p57"/>
          <p:cNvCxnSpPr/>
          <p:nvPr/>
        </p:nvCxnSpPr>
        <p:spPr>
          <a:xfrm rot="10800000">
            <a:off x="838200" y="6492240"/>
            <a:ext cx="10515600" cy="0"/>
          </a:xfrm>
          <a:prstGeom prst="straightConnector1">
            <a:avLst/>
          </a:prstGeom>
          <a:noFill/>
          <a:ln cap="flat" cmpd="sng" w="57150">
            <a:solidFill>
              <a:schemeClr val="accent4"/>
            </a:solidFill>
            <a:prstDash val="solid"/>
            <a:miter lim="800000"/>
            <a:headEnd len="sm" w="sm" type="none"/>
            <a:tailEnd len="sm" w="sm" type="none"/>
          </a:ln>
        </p:spPr>
      </p:cxn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7" name="Shape 667"/>
        <p:cNvGrpSpPr/>
        <p:nvPr/>
      </p:nvGrpSpPr>
      <p:grpSpPr>
        <a:xfrm>
          <a:off x="0" y="0"/>
          <a:ext cx="0" cy="0"/>
          <a:chOff x="0" y="0"/>
          <a:chExt cx="0" cy="0"/>
        </a:xfrm>
      </p:grpSpPr>
      <p:grpSp>
        <p:nvGrpSpPr>
          <p:cNvPr id="668" name="Google Shape;668;p58"/>
          <p:cNvGrpSpPr/>
          <p:nvPr/>
        </p:nvGrpSpPr>
        <p:grpSpPr>
          <a:xfrm>
            <a:off x="0" y="1083484"/>
            <a:ext cx="355241" cy="673500"/>
            <a:chOff x="0" y="823811"/>
            <a:chExt cx="355241" cy="673500"/>
          </a:xfrm>
        </p:grpSpPr>
        <p:sp>
          <p:nvSpPr>
            <p:cNvPr id="669" name="Google Shape;669;p58"/>
            <p:cNvSpPr/>
            <p:nvPr/>
          </p:nvSpPr>
          <p:spPr>
            <a:xfrm>
              <a:off x="0" y="823811"/>
              <a:ext cx="87300" cy="6735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Play"/>
                <a:ea typeface="Play"/>
                <a:cs typeface="Play"/>
                <a:sym typeface="Play"/>
              </a:endParaRPr>
            </a:p>
          </p:txBody>
        </p:sp>
        <p:sp>
          <p:nvSpPr>
            <p:cNvPr id="670" name="Google Shape;670;p58"/>
            <p:cNvSpPr/>
            <p:nvPr/>
          </p:nvSpPr>
          <p:spPr>
            <a:xfrm>
              <a:off x="159341" y="823811"/>
              <a:ext cx="195900" cy="6735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Play"/>
                <a:ea typeface="Play"/>
                <a:cs typeface="Play"/>
                <a:sym typeface="Play"/>
              </a:endParaRPr>
            </a:p>
          </p:txBody>
        </p:sp>
      </p:grpSp>
      <p:sp>
        <p:nvSpPr>
          <p:cNvPr id="671" name="Google Shape;671;p58"/>
          <p:cNvSpPr/>
          <p:nvPr/>
        </p:nvSpPr>
        <p:spPr>
          <a:xfrm flipH="1">
            <a:off x="852315" y="1083469"/>
            <a:ext cx="4297800" cy="273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Play"/>
              <a:ea typeface="Play"/>
              <a:cs typeface="Play"/>
              <a:sym typeface="Play"/>
            </a:endParaRPr>
          </a:p>
        </p:txBody>
      </p:sp>
      <p:sp>
        <p:nvSpPr>
          <p:cNvPr id="672" name="Google Shape;672;p58"/>
          <p:cNvSpPr/>
          <p:nvPr/>
        </p:nvSpPr>
        <p:spPr>
          <a:xfrm flipH="1">
            <a:off x="11576400" y="0"/>
            <a:ext cx="61560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Play"/>
              <a:ea typeface="Play"/>
              <a:cs typeface="Play"/>
              <a:sym typeface="Play"/>
            </a:endParaRPr>
          </a:p>
        </p:txBody>
      </p:sp>
      <p:sp>
        <p:nvSpPr>
          <p:cNvPr id="673" name="Google Shape;673;p58"/>
          <p:cNvSpPr txBox="1"/>
          <p:nvPr/>
        </p:nvSpPr>
        <p:spPr>
          <a:xfrm>
            <a:off x="852313" y="319250"/>
            <a:ext cx="10341467" cy="734700"/>
          </a:xfrm>
          <a:prstGeom prst="rect">
            <a:avLst/>
          </a:prstGeom>
          <a:noFill/>
          <a:ln>
            <a:noFill/>
          </a:ln>
        </p:spPr>
        <p:txBody>
          <a:bodyPr anchorCtr="0" anchor="t" bIns="45700" lIns="91425" spcFirstLastPara="1" rIns="91425" wrap="square" tIns="45700">
            <a:normAutofit fontScale="92500"/>
          </a:bodyPr>
          <a:lstStyle/>
          <a:p>
            <a:pPr indent="0" lvl="0" marL="0" marR="0" rtl="0" algn="l">
              <a:lnSpc>
                <a:spcPct val="90000"/>
              </a:lnSpc>
              <a:spcBef>
                <a:spcPts val="0"/>
              </a:spcBef>
              <a:spcAft>
                <a:spcPts val="0"/>
              </a:spcAft>
              <a:buClr>
                <a:srgbClr val="002060"/>
              </a:buClr>
              <a:buSzPct val="88452"/>
              <a:buFont typeface="Play"/>
              <a:buNone/>
            </a:pPr>
            <a:r>
              <a:rPr b="0" i="0" lang="en-US" sz="4400" u="none" cap="none" strike="noStrike">
                <a:solidFill>
                  <a:schemeClr val="dk1"/>
                </a:solidFill>
                <a:latin typeface="Play"/>
                <a:ea typeface="Play"/>
                <a:cs typeface="Play"/>
                <a:sym typeface="Play"/>
              </a:rPr>
              <a:t>Calendario de Construcción (Continuado)</a:t>
            </a:r>
            <a:endParaRPr/>
          </a:p>
        </p:txBody>
      </p:sp>
      <p:sp>
        <p:nvSpPr>
          <p:cNvPr id="674" name="Google Shape;674;p58"/>
          <p:cNvSpPr txBox="1"/>
          <p:nvPr/>
        </p:nvSpPr>
        <p:spPr>
          <a:xfrm>
            <a:off x="816078" y="1561779"/>
            <a:ext cx="3306342" cy="2472463"/>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2400"/>
              <a:buFont typeface="Arial"/>
              <a:buNone/>
            </a:pPr>
            <a:r>
              <a:rPr b="1" i="0" lang="en-US" sz="2400" u="none" cap="none" strike="noStrike">
                <a:solidFill>
                  <a:schemeClr val="dk1"/>
                </a:solidFill>
                <a:latin typeface="Play"/>
                <a:ea typeface="Play"/>
                <a:cs typeface="Play"/>
                <a:sym typeface="Play"/>
              </a:rPr>
              <a:t>Días 6 a 9</a:t>
            </a:r>
            <a:endParaRPr b="1" i="0" sz="2000" u="none" cap="none" strike="noStrike">
              <a:solidFill>
                <a:schemeClr val="dk1"/>
              </a:solidFill>
              <a:latin typeface="Play"/>
              <a:ea typeface="Play"/>
              <a:cs typeface="Play"/>
              <a:sym typeface="Play"/>
            </a:endParaRPr>
          </a:p>
          <a:p>
            <a:pPr indent="0" lvl="0" marL="0" marR="0" rtl="0" algn="l">
              <a:lnSpc>
                <a:spcPct val="90000"/>
              </a:lnSpc>
              <a:spcBef>
                <a:spcPts val="0"/>
              </a:spcBef>
              <a:spcAft>
                <a:spcPts val="0"/>
              </a:spcAft>
              <a:buClr>
                <a:schemeClr val="dk1"/>
              </a:buClr>
              <a:buSzPts val="2400"/>
              <a:buFont typeface="Arial"/>
              <a:buNone/>
            </a:pPr>
            <a:r>
              <a:t/>
            </a:r>
            <a:endParaRPr b="0" i="0" sz="2000" u="none" cap="none" strike="noStrike">
              <a:solidFill>
                <a:schemeClr val="dk1"/>
              </a:solidFill>
              <a:latin typeface="Play"/>
              <a:ea typeface="Play"/>
              <a:cs typeface="Play"/>
              <a:sym typeface="Play"/>
            </a:endParaRPr>
          </a:p>
          <a:p>
            <a:pPr indent="-342900" lvl="0" marL="342900" marR="0" rtl="0" algn="l">
              <a:lnSpc>
                <a:spcPct val="90000"/>
              </a:lnSpc>
              <a:spcBef>
                <a:spcPts val="0"/>
              </a:spcBef>
              <a:spcAft>
                <a:spcPts val="0"/>
              </a:spcAft>
              <a:buClr>
                <a:schemeClr val="dk1"/>
              </a:buClr>
              <a:buSzPts val="2400"/>
              <a:buFont typeface="Noto Sans Symbols"/>
              <a:buChar char="❑"/>
            </a:pPr>
            <a:r>
              <a:rPr b="0" i="0" lang="en-US" sz="2000" u="none" cap="none" strike="noStrike">
                <a:solidFill>
                  <a:schemeClr val="dk1"/>
                </a:solidFill>
                <a:latin typeface="Play"/>
                <a:ea typeface="Play"/>
                <a:cs typeface="Play"/>
                <a:sym typeface="Play"/>
              </a:rPr>
              <a:t>Cocinas y Pisos</a:t>
            </a:r>
            <a:endParaRPr/>
          </a:p>
          <a:p>
            <a:pPr indent="-342900" lvl="0" marL="342900" marR="0" rtl="0" algn="l">
              <a:lnSpc>
                <a:spcPct val="90000"/>
              </a:lnSpc>
              <a:spcBef>
                <a:spcPts val="0"/>
              </a:spcBef>
              <a:spcAft>
                <a:spcPts val="0"/>
              </a:spcAft>
              <a:buClr>
                <a:schemeClr val="dk1"/>
              </a:buClr>
              <a:buSzPts val="2400"/>
              <a:buFont typeface="Noto Sans Symbols"/>
              <a:buChar char="❑"/>
            </a:pPr>
            <a:r>
              <a:rPr b="0" i="0" lang="en-US" sz="2000" u="none" cap="none" strike="noStrike">
                <a:solidFill>
                  <a:schemeClr val="dk1"/>
                </a:solidFill>
                <a:latin typeface="Play"/>
                <a:ea typeface="Play"/>
                <a:cs typeface="Play"/>
                <a:sym typeface="Play"/>
              </a:rPr>
              <a:t>Piso de la Unidad</a:t>
            </a:r>
            <a:endParaRPr/>
          </a:p>
          <a:p>
            <a:pPr indent="-342900" lvl="0" marL="342900" marR="0" rtl="0" algn="l">
              <a:lnSpc>
                <a:spcPct val="90000"/>
              </a:lnSpc>
              <a:spcBef>
                <a:spcPts val="0"/>
              </a:spcBef>
              <a:spcAft>
                <a:spcPts val="0"/>
              </a:spcAft>
              <a:buClr>
                <a:schemeClr val="dk1"/>
              </a:buClr>
              <a:buSzPts val="2400"/>
              <a:buFont typeface="Noto Sans Symbols"/>
              <a:buChar char="❑"/>
            </a:pPr>
            <a:r>
              <a:rPr b="0" i="0" lang="en-US" sz="2000" u="none" cap="none" strike="noStrike">
                <a:solidFill>
                  <a:schemeClr val="dk1"/>
                </a:solidFill>
                <a:latin typeface="Play"/>
                <a:ea typeface="Play"/>
                <a:cs typeface="Play"/>
                <a:sym typeface="Play"/>
              </a:rPr>
              <a:t>Encimeras/Mostradores</a:t>
            </a:r>
            <a:endParaRPr/>
          </a:p>
          <a:p>
            <a:pPr indent="-342900" lvl="0" marL="342900" marR="0" rtl="0" algn="l">
              <a:lnSpc>
                <a:spcPct val="90000"/>
              </a:lnSpc>
              <a:spcBef>
                <a:spcPts val="0"/>
              </a:spcBef>
              <a:spcAft>
                <a:spcPts val="0"/>
              </a:spcAft>
              <a:buClr>
                <a:schemeClr val="dk1"/>
              </a:buClr>
              <a:buSzPts val="2400"/>
              <a:buFont typeface="Noto Sans Symbols"/>
              <a:buChar char="❑"/>
            </a:pPr>
            <a:r>
              <a:rPr b="0" i="0" lang="en-US" sz="2000" u="none" cap="none" strike="noStrike">
                <a:solidFill>
                  <a:schemeClr val="dk1"/>
                </a:solidFill>
                <a:latin typeface="Play"/>
                <a:ea typeface="Play"/>
                <a:cs typeface="Play"/>
                <a:sym typeface="Play"/>
              </a:rPr>
              <a:t>Gabinetes:</a:t>
            </a:r>
            <a:endParaRPr/>
          </a:p>
          <a:p>
            <a:pPr indent="-342900" lvl="0" marL="342900" marR="0" rtl="0" algn="l">
              <a:lnSpc>
                <a:spcPct val="90000"/>
              </a:lnSpc>
              <a:spcBef>
                <a:spcPts val="0"/>
              </a:spcBef>
              <a:spcAft>
                <a:spcPts val="0"/>
              </a:spcAft>
              <a:buClr>
                <a:schemeClr val="dk1"/>
              </a:buClr>
              <a:buSzPts val="2400"/>
              <a:buFont typeface="Noto Sans Symbols"/>
              <a:buChar char="❑"/>
            </a:pPr>
            <a:r>
              <a:rPr b="0" i="0" lang="en-US" sz="2000" u="none" cap="none" strike="noStrike">
                <a:solidFill>
                  <a:schemeClr val="dk1"/>
                </a:solidFill>
                <a:latin typeface="Play"/>
                <a:ea typeface="Play"/>
                <a:cs typeface="Play"/>
                <a:sym typeface="Play"/>
              </a:rPr>
              <a:t>Electrodomésticos: Horno, Refrigerador, Estufa</a:t>
            </a:r>
            <a:endParaRPr/>
          </a:p>
        </p:txBody>
      </p:sp>
      <p:sp>
        <p:nvSpPr>
          <p:cNvPr id="675" name="Google Shape;675;p58"/>
          <p:cNvSpPr txBox="1"/>
          <p:nvPr/>
        </p:nvSpPr>
        <p:spPr>
          <a:xfrm>
            <a:off x="4427043" y="1602875"/>
            <a:ext cx="3014666" cy="1017038"/>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2400"/>
              <a:buFont typeface="Arial"/>
              <a:buNone/>
            </a:pPr>
            <a:r>
              <a:rPr b="1" i="0" lang="en-US" sz="2400" u="none" cap="none" strike="noStrike">
                <a:solidFill>
                  <a:schemeClr val="dk1"/>
                </a:solidFill>
                <a:latin typeface="Play"/>
                <a:ea typeface="Play"/>
                <a:cs typeface="Play"/>
                <a:sym typeface="Play"/>
              </a:rPr>
              <a:t>Días 10 a 12</a:t>
            </a:r>
            <a:endParaRPr/>
          </a:p>
          <a:p>
            <a:pPr indent="0" lvl="0" marL="0" marR="0" rtl="0" algn="l">
              <a:lnSpc>
                <a:spcPct val="90000"/>
              </a:lnSpc>
              <a:spcBef>
                <a:spcPts val="0"/>
              </a:spcBef>
              <a:spcAft>
                <a:spcPts val="0"/>
              </a:spcAft>
              <a:buClr>
                <a:schemeClr val="dk1"/>
              </a:buClr>
              <a:buSzPts val="2400"/>
              <a:buFont typeface="Arial"/>
              <a:buNone/>
            </a:pPr>
            <a:r>
              <a:t/>
            </a:r>
            <a:endParaRPr b="0" i="0" sz="2000" u="none" cap="none" strike="noStrike">
              <a:solidFill>
                <a:schemeClr val="dk1"/>
              </a:solidFill>
              <a:latin typeface="Play"/>
              <a:ea typeface="Play"/>
              <a:cs typeface="Play"/>
              <a:sym typeface="Play"/>
            </a:endParaRPr>
          </a:p>
          <a:p>
            <a:pPr indent="-342900" lvl="0" marL="342900" marR="0" rtl="0" algn="l">
              <a:lnSpc>
                <a:spcPct val="90000"/>
              </a:lnSpc>
              <a:spcBef>
                <a:spcPts val="0"/>
              </a:spcBef>
              <a:spcAft>
                <a:spcPts val="0"/>
              </a:spcAft>
              <a:buClr>
                <a:schemeClr val="dk1"/>
              </a:buClr>
              <a:buSzPts val="2400"/>
              <a:buFont typeface="Noto Sans Symbols"/>
              <a:buChar char="❑"/>
            </a:pPr>
            <a:r>
              <a:rPr b="0" i="0" lang="en-US" sz="2000" u="none" cap="none" strike="noStrike">
                <a:solidFill>
                  <a:schemeClr val="dk1"/>
                </a:solidFill>
                <a:latin typeface="Play"/>
                <a:ea typeface="Play"/>
                <a:cs typeface="Play"/>
                <a:sym typeface="Play"/>
              </a:rPr>
              <a:t>Pintura</a:t>
            </a:r>
            <a:endParaRPr/>
          </a:p>
        </p:txBody>
      </p:sp>
      <p:sp>
        <p:nvSpPr>
          <p:cNvPr id="676" name="Google Shape;676;p58"/>
          <p:cNvSpPr txBox="1"/>
          <p:nvPr/>
        </p:nvSpPr>
        <p:spPr>
          <a:xfrm>
            <a:off x="7889597" y="1602875"/>
            <a:ext cx="3243224" cy="1017038"/>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2400"/>
              <a:buFont typeface="Arial"/>
              <a:buNone/>
            </a:pPr>
            <a:r>
              <a:rPr b="1" i="0" lang="en-US" sz="2400" u="none" cap="none" strike="noStrike">
                <a:solidFill>
                  <a:schemeClr val="dk1"/>
                </a:solidFill>
                <a:latin typeface="Play"/>
                <a:ea typeface="Play"/>
                <a:cs typeface="Play"/>
                <a:sym typeface="Play"/>
              </a:rPr>
              <a:t>Días 13 a 15</a:t>
            </a:r>
            <a:endParaRPr b="1" i="0" sz="2000" u="none" cap="none" strike="noStrike">
              <a:solidFill>
                <a:schemeClr val="dk1"/>
              </a:solidFill>
              <a:latin typeface="Play"/>
              <a:ea typeface="Play"/>
              <a:cs typeface="Play"/>
              <a:sym typeface="Play"/>
            </a:endParaRPr>
          </a:p>
          <a:p>
            <a:pPr indent="0" lvl="0" marL="0" marR="0" rtl="0" algn="l">
              <a:lnSpc>
                <a:spcPct val="90000"/>
              </a:lnSpc>
              <a:spcBef>
                <a:spcPts val="0"/>
              </a:spcBef>
              <a:spcAft>
                <a:spcPts val="0"/>
              </a:spcAft>
              <a:buClr>
                <a:schemeClr val="dk1"/>
              </a:buClr>
              <a:buSzPts val="2400"/>
              <a:buFont typeface="Arial"/>
              <a:buNone/>
            </a:pPr>
            <a:r>
              <a:t/>
            </a:r>
            <a:endParaRPr b="1" i="0" sz="2000" u="none" cap="none" strike="noStrike">
              <a:solidFill>
                <a:schemeClr val="dk1"/>
              </a:solidFill>
              <a:latin typeface="Play"/>
              <a:ea typeface="Play"/>
              <a:cs typeface="Play"/>
              <a:sym typeface="Play"/>
            </a:endParaRPr>
          </a:p>
          <a:p>
            <a:pPr indent="-342900" lvl="0" marL="342900" marR="0" rtl="0" algn="l">
              <a:lnSpc>
                <a:spcPct val="90000"/>
              </a:lnSpc>
              <a:spcBef>
                <a:spcPts val="0"/>
              </a:spcBef>
              <a:spcAft>
                <a:spcPts val="0"/>
              </a:spcAft>
              <a:buClr>
                <a:schemeClr val="dk1"/>
              </a:buClr>
              <a:buSzPts val="2400"/>
              <a:buFont typeface="Noto Sans Symbols"/>
              <a:buChar char="❑"/>
            </a:pPr>
            <a:r>
              <a:rPr b="0" i="0" lang="en-US" sz="2000" u="none" cap="none" strike="noStrike">
                <a:solidFill>
                  <a:schemeClr val="dk1"/>
                </a:solidFill>
                <a:latin typeface="Play"/>
                <a:ea typeface="Play"/>
                <a:cs typeface="Play"/>
                <a:sym typeface="Play"/>
              </a:rPr>
              <a:t>Persianas y Lista de </a:t>
            </a:r>
            <a:br>
              <a:rPr b="0" i="0" lang="en-US" sz="2000" u="none" cap="none" strike="noStrike">
                <a:solidFill>
                  <a:schemeClr val="dk1"/>
                </a:solidFill>
                <a:latin typeface="Play"/>
                <a:ea typeface="Play"/>
                <a:cs typeface="Play"/>
                <a:sym typeface="Play"/>
              </a:rPr>
            </a:br>
            <a:r>
              <a:rPr b="0" i="0" lang="en-US" sz="2000" u="none" cap="none" strike="noStrike">
                <a:solidFill>
                  <a:schemeClr val="dk1"/>
                </a:solidFill>
                <a:latin typeface="Play"/>
                <a:ea typeface="Play"/>
                <a:cs typeface="Play"/>
                <a:sym typeface="Play"/>
              </a:rPr>
              <a:t>Verificación</a:t>
            </a:r>
            <a:endParaRPr/>
          </a:p>
        </p:txBody>
      </p:sp>
      <p:pic>
        <p:nvPicPr>
          <p:cNvPr descr="A door in a room&#10;&#10;AI-generated content may be incorrect." id="677" name="Google Shape;677;p58"/>
          <p:cNvPicPr preferRelativeResize="0"/>
          <p:nvPr/>
        </p:nvPicPr>
        <p:blipFill rotWithShape="1">
          <a:blip r:embed="rId3">
            <a:alphaModFix/>
          </a:blip>
          <a:srcRect b="17448" l="0" r="-1" t="38296"/>
          <a:stretch/>
        </p:blipFill>
        <p:spPr>
          <a:xfrm>
            <a:off x="4349624" y="4368311"/>
            <a:ext cx="3014667" cy="1777586"/>
          </a:xfrm>
          <a:prstGeom prst="rect">
            <a:avLst/>
          </a:prstGeom>
          <a:noFill/>
          <a:ln cap="flat" cmpd="sng" w="9525">
            <a:solidFill>
              <a:srgbClr val="44C1A3"/>
            </a:solidFill>
            <a:prstDash val="solid"/>
            <a:round/>
            <a:headEnd len="sm" w="sm" type="none"/>
            <a:tailEnd len="sm" w="sm" type="none"/>
          </a:ln>
        </p:spPr>
      </p:pic>
      <p:pic>
        <p:nvPicPr>
          <p:cNvPr descr="A person painting a room&#10;&#10;AI-generated content may be incorrect." id="678" name="Google Shape;678;p58"/>
          <p:cNvPicPr preferRelativeResize="0"/>
          <p:nvPr/>
        </p:nvPicPr>
        <p:blipFill rotWithShape="1">
          <a:blip r:embed="rId4">
            <a:alphaModFix/>
          </a:blip>
          <a:srcRect b="21480" l="0" r="-1" t="34261"/>
          <a:stretch/>
        </p:blipFill>
        <p:spPr>
          <a:xfrm>
            <a:off x="7927053" y="4368322"/>
            <a:ext cx="3014666" cy="1777575"/>
          </a:xfrm>
          <a:prstGeom prst="rect">
            <a:avLst/>
          </a:prstGeom>
          <a:noFill/>
          <a:ln cap="flat" cmpd="sng" w="9525">
            <a:solidFill>
              <a:srgbClr val="44C1A3"/>
            </a:solidFill>
            <a:prstDash val="solid"/>
            <a:round/>
            <a:headEnd len="sm" w="sm" type="none"/>
            <a:tailEnd len="sm" w="sm" type="none"/>
          </a:ln>
        </p:spPr>
      </p:pic>
      <p:pic>
        <p:nvPicPr>
          <p:cNvPr descr="A person with a broom on the floor&#10;&#10;AI-generated content may be incorrect." id="679" name="Google Shape;679;p58"/>
          <p:cNvPicPr preferRelativeResize="0"/>
          <p:nvPr/>
        </p:nvPicPr>
        <p:blipFill rotWithShape="1">
          <a:blip r:embed="rId5">
            <a:alphaModFix/>
          </a:blip>
          <a:srcRect b="44614" l="0" r="-1" t="7378"/>
          <a:stretch/>
        </p:blipFill>
        <p:spPr>
          <a:xfrm>
            <a:off x="923062" y="4368311"/>
            <a:ext cx="2949109" cy="1777586"/>
          </a:xfrm>
          <a:prstGeom prst="rect">
            <a:avLst/>
          </a:prstGeom>
          <a:noFill/>
          <a:ln cap="flat" cmpd="sng" w="9525">
            <a:solidFill>
              <a:srgbClr val="44C1A3"/>
            </a:solidFill>
            <a:prstDash val="solid"/>
            <a:round/>
            <a:headEnd len="sm" w="sm" type="none"/>
            <a:tailEnd len="sm" w="sm" type="none"/>
          </a:ln>
        </p:spPr>
      </p:pic>
      <p:cxnSp>
        <p:nvCxnSpPr>
          <p:cNvPr id="680" name="Google Shape;680;p58"/>
          <p:cNvCxnSpPr/>
          <p:nvPr/>
        </p:nvCxnSpPr>
        <p:spPr>
          <a:xfrm rot="10800000">
            <a:off x="838200" y="6492240"/>
            <a:ext cx="10515600" cy="0"/>
          </a:xfrm>
          <a:prstGeom prst="straightConnector1">
            <a:avLst/>
          </a:prstGeom>
          <a:noFill/>
          <a:ln cap="flat" cmpd="sng" w="57150">
            <a:solidFill>
              <a:schemeClr val="accent4"/>
            </a:solidFill>
            <a:prstDash val="solid"/>
            <a:miter lim="800000"/>
            <a:headEnd len="sm" w="sm" type="none"/>
            <a:tailEnd len="sm" w="sm" type="none"/>
          </a:ln>
        </p:spPr>
      </p:cxn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4" name="Shape 684"/>
        <p:cNvGrpSpPr/>
        <p:nvPr/>
      </p:nvGrpSpPr>
      <p:grpSpPr>
        <a:xfrm>
          <a:off x="0" y="0"/>
          <a:ext cx="0" cy="0"/>
          <a:chOff x="0" y="0"/>
          <a:chExt cx="0" cy="0"/>
        </a:xfrm>
      </p:grpSpPr>
      <p:grpSp>
        <p:nvGrpSpPr>
          <p:cNvPr id="685" name="Google Shape;685;p59"/>
          <p:cNvGrpSpPr/>
          <p:nvPr/>
        </p:nvGrpSpPr>
        <p:grpSpPr>
          <a:xfrm>
            <a:off x="0" y="1083484"/>
            <a:ext cx="355241" cy="673500"/>
            <a:chOff x="0" y="823811"/>
            <a:chExt cx="355241" cy="673500"/>
          </a:xfrm>
        </p:grpSpPr>
        <p:sp>
          <p:nvSpPr>
            <p:cNvPr id="686" name="Google Shape;686;p59"/>
            <p:cNvSpPr/>
            <p:nvPr/>
          </p:nvSpPr>
          <p:spPr>
            <a:xfrm>
              <a:off x="0" y="823811"/>
              <a:ext cx="87300" cy="6735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Play"/>
                <a:ea typeface="Play"/>
                <a:cs typeface="Play"/>
                <a:sym typeface="Play"/>
              </a:endParaRPr>
            </a:p>
          </p:txBody>
        </p:sp>
        <p:sp>
          <p:nvSpPr>
            <p:cNvPr id="687" name="Google Shape;687;p59"/>
            <p:cNvSpPr/>
            <p:nvPr/>
          </p:nvSpPr>
          <p:spPr>
            <a:xfrm>
              <a:off x="159341" y="823811"/>
              <a:ext cx="195900" cy="6735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Play"/>
                <a:ea typeface="Play"/>
                <a:cs typeface="Play"/>
                <a:sym typeface="Play"/>
              </a:endParaRPr>
            </a:p>
          </p:txBody>
        </p:sp>
      </p:grpSp>
      <p:sp>
        <p:nvSpPr>
          <p:cNvPr id="688" name="Google Shape;688;p59"/>
          <p:cNvSpPr/>
          <p:nvPr/>
        </p:nvSpPr>
        <p:spPr>
          <a:xfrm flipH="1">
            <a:off x="852315" y="1083469"/>
            <a:ext cx="4297800" cy="273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Play"/>
              <a:ea typeface="Play"/>
              <a:cs typeface="Play"/>
              <a:sym typeface="Play"/>
            </a:endParaRPr>
          </a:p>
        </p:txBody>
      </p:sp>
      <p:sp>
        <p:nvSpPr>
          <p:cNvPr id="689" name="Google Shape;689;p59"/>
          <p:cNvSpPr/>
          <p:nvPr/>
        </p:nvSpPr>
        <p:spPr>
          <a:xfrm flipH="1">
            <a:off x="11576400" y="0"/>
            <a:ext cx="61560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Play"/>
              <a:ea typeface="Play"/>
              <a:cs typeface="Play"/>
              <a:sym typeface="Play"/>
            </a:endParaRPr>
          </a:p>
        </p:txBody>
      </p:sp>
      <p:sp>
        <p:nvSpPr>
          <p:cNvPr id="690" name="Google Shape;690;p59"/>
          <p:cNvSpPr txBox="1"/>
          <p:nvPr/>
        </p:nvSpPr>
        <p:spPr>
          <a:xfrm>
            <a:off x="852313" y="319250"/>
            <a:ext cx="9617053" cy="7347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002060"/>
              </a:buClr>
              <a:buSzPts val="3600"/>
              <a:buFont typeface="Trebuchet MS"/>
              <a:buNone/>
            </a:pPr>
            <a:r>
              <a:rPr b="0" i="0" lang="en-US" sz="4400" u="none" cap="none" strike="noStrike">
                <a:solidFill>
                  <a:schemeClr val="dk1"/>
                </a:solidFill>
                <a:latin typeface="Play"/>
                <a:ea typeface="Play"/>
                <a:cs typeface="Play"/>
                <a:sym typeface="Play"/>
              </a:rPr>
              <a:t>Precauciones de Seguridad</a:t>
            </a:r>
            <a:endParaRPr/>
          </a:p>
        </p:txBody>
      </p:sp>
      <p:pic>
        <p:nvPicPr>
          <p:cNvPr descr="A hallway with plastic wrap around the floor&#10;&#10;AI-generated content may be incorrect." id="691" name="Google Shape;691;p59"/>
          <p:cNvPicPr preferRelativeResize="0"/>
          <p:nvPr/>
        </p:nvPicPr>
        <p:blipFill rotWithShape="1">
          <a:blip r:embed="rId3">
            <a:alphaModFix/>
          </a:blip>
          <a:srcRect b="0" l="0" r="0" t="0"/>
          <a:stretch/>
        </p:blipFill>
        <p:spPr>
          <a:xfrm>
            <a:off x="8758833" y="3277927"/>
            <a:ext cx="2662788" cy="3421475"/>
          </a:xfrm>
          <a:prstGeom prst="rect">
            <a:avLst/>
          </a:prstGeom>
          <a:noFill/>
          <a:ln cap="flat" cmpd="sng" w="9525">
            <a:solidFill>
              <a:srgbClr val="44C1A3"/>
            </a:solidFill>
            <a:prstDash val="solid"/>
            <a:round/>
            <a:headEnd len="sm" w="sm" type="none"/>
            <a:tailEnd len="sm" w="sm" type="none"/>
          </a:ln>
        </p:spPr>
      </p:pic>
      <p:pic>
        <p:nvPicPr>
          <p:cNvPr descr="A person in a hard hat painting a wall&#10;&#10;AI-generated content may be incorrect." id="692" name="Google Shape;692;p59"/>
          <p:cNvPicPr preferRelativeResize="0"/>
          <p:nvPr/>
        </p:nvPicPr>
        <p:blipFill rotWithShape="1">
          <a:blip r:embed="rId4">
            <a:alphaModFix/>
          </a:blip>
          <a:srcRect b="0" l="0" r="0" t="0"/>
          <a:stretch/>
        </p:blipFill>
        <p:spPr>
          <a:xfrm>
            <a:off x="6705259" y="1091137"/>
            <a:ext cx="2662788" cy="3421475"/>
          </a:xfrm>
          <a:prstGeom prst="rect">
            <a:avLst/>
          </a:prstGeom>
          <a:noFill/>
          <a:ln cap="flat" cmpd="sng" w="9525">
            <a:solidFill>
              <a:srgbClr val="44C1A3"/>
            </a:solidFill>
            <a:prstDash val="solid"/>
            <a:round/>
            <a:headEnd len="sm" w="sm" type="none"/>
            <a:tailEnd len="sm" w="sm" type="none"/>
          </a:ln>
        </p:spPr>
      </p:pic>
      <p:sp>
        <p:nvSpPr>
          <p:cNvPr id="693" name="Google Shape;693;p59"/>
          <p:cNvSpPr txBox="1"/>
          <p:nvPr/>
        </p:nvSpPr>
        <p:spPr>
          <a:xfrm>
            <a:off x="648411" y="1545244"/>
            <a:ext cx="5788907" cy="4859942"/>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000000"/>
              </a:buClr>
              <a:buSzPts val="2400"/>
              <a:buFont typeface="Arial"/>
              <a:buNone/>
            </a:pPr>
            <a:r>
              <a:rPr b="1" i="0" lang="en-US" sz="2400" u="none" cap="none" strike="noStrike">
                <a:solidFill>
                  <a:srgbClr val="44C1A3"/>
                </a:solidFill>
                <a:latin typeface="Play"/>
                <a:ea typeface="Play"/>
                <a:cs typeface="Play"/>
                <a:sym typeface="Play"/>
              </a:rPr>
              <a:t>Se toman medidas de seguridad en cada paso para poder asegurar que usted y su familia estén seguros a lo largo de la duración de la construcción. </a:t>
            </a:r>
            <a:endParaRPr/>
          </a:p>
          <a:p>
            <a:pPr indent="0" lvl="0" marL="0" marR="0" rtl="0" algn="l">
              <a:lnSpc>
                <a:spcPct val="90000"/>
              </a:lnSpc>
              <a:spcBef>
                <a:spcPts val="0"/>
              </a:spcBef>
              <a:spcAft>
                <a:spcPts val="0"/>
              </a:spcAft>
              <a:buClr>
                <a:srgbClr val="000000"/>
              </a:buClr>
              <a:buSzPts val="1800"/>
              <a:buFont typeface="Arial"/>
              <a:buNone/>
            </a:pPr>
            <a:r>
              <a:t/>
            </a:r>
            <a:endParaRPr b="0" i="0" sz="1800" u="none" cap="none" strike="noStrike">
              <a:solidFill>
                <a:srgbClr val="000000"/>
              </a:solidFill>
              <a:latin typeface="Play"/>
              <a:ea typeface="Play"/>
              <a:cs typeface="Play"/>
              <a:sym typeface="Play"/>
            </a:endParaRPr>
          </a:p>
          <a:p>
            <a:pPr indent="-228600" lvl="0" marL="285750" marR="0" rtl="0" algn="l">
              <a:lnSpc>
                <a:spcPct val="90000"/>
              </a:lnSpc>
              <a:spcBef>
                <a:spcPts val="600"/>
              </a:spcBef>
              <a:spcAft>
                <a:spcPts val="0"/>
              </a:spcAft>
              <a:buClr>
                <a:schemeClr val="dk1"/>
              </a:buClr>
              <a:buSzPts val="2400"/>
              <a:buFont typeface="Arial"/>
              <a:buChar char="•"/>
            </a:pPr>
            <a:r>
              <a:rPr b="0" i="0" lang="en-US" sz="2400" u="none" cap="none" strike="noStrike">
                <a:solidFill>
                  <a:schemeClr val="dk1"/>
                </a:solidFill>
                <a:latin typeface="Play"/>
                <a:ea typeface="Play"/>
                <a:cs typeface="Play"/>
                <a:sym typeface="Play"/>
              </a:rPr>
              <a:t>Colocación de capas de materiales de protección</a:t>
            </a:r>
            <a:endParaRPr/>
          </a:p>
          <a:p>
            <a:pPr indent="-76200" lvl="0" marL="285750" marR="0" rtl="0" algn="l">
              <a:lnSpc>
                <a:spcPct val="90000"/>
              </a:lnSpc>
              <a:spcBef>
                <a:spcPts val="600"/>
              </a:spcBef>
              <a:spcAft>
                <a:spcPts val="0"/>
              </a:spcAft>
              <a:buClr>
                <a:schemeClr val="dk1"/>
              </a:buClr>
              <a:buSzPts val="2400"/>
              <a:buFont typeface="Arial"/>
              <a:buNone/>
            </a:pPr>
            <a:r>
              <a:t/>
            </a:r>
            <a:endParaRPr b="0" i="0" sz="2400" u="none" cap="none" strike="noStrike">
              <a:solidFill>
                <a:srgbClr val="000000"/>
              </a:solidFill>
              <a:latin typeface="Play"/>
              <a:ea typeface="Play"/>
              <a:cs typeface="Play"/>
              <a:sym typeface="Play"/>
            </a:endParaRPr>
          </a:p>
          <a:p>
            <a:pPr indent="-228600" lvl="0" marL="285750" marR="0" rtl="0" algn="l">
              <a:lnSpc>
                <a:spcPct val="90000"/>
              </a:lnSpc>
              <a:spcBef>
                <a:spcPts val="600"/>
              </a:spcBef>
              <a:spcAft>
                <a:spcPts val="0"/>
              </a:spcAft>
              <a:buClr>
                <a:schemeClr val="dk1"/>
              </a:buClr>
              <a:buSzPts val="2400"/>
              <a:buFont typeface="Arial"/>
              <a:buChar char="•"/>
            </a:pPr>
            <a:r>
              <a:rPr b="0" i="0" lang="en-US" sz="2400" u="none" cap="none" strike="noStrike">
                <a:solidFill>
                  <a:schemeClr val="dk1"/>
                </a:solidFill>
                <a:latin typeface="Play"/>
                <a:ea typeface="Play"/>
                <a:cs typeface="Play"/>
                <a:sym typeface="Play"/>
              </a:rPr>
              <a:t>Pruebas previas para determinar peligros que puedan estar presentes</a:t>
            </a:r>
            <a:endParaRPr/>
          </a:p>
          <a:p>
            <a:pPr indent="-76200" lvl="0" marL="285750" marR="0" rtl="0" algn="l">
              <a:lnSpc>
                <a:spcPct val="90000"/>
              </a:lnSpc>
              <a:spcBef>
                <a:spcPts val="600"/>
              </a:spcBef>
              <a:spcAft>
                <a:spcPts val="0"/>
              </a:spcAft>
              <a:buClr>
                <a:schemeClr val="dk1"/>
              </a:buClr>
              <a:buSzPts val="2400"/>
              <a:buFont typeface="Arial"/>
              <a:buNone/>
            </a:pPr>
            <a:r>
              <a:t/>
            </a:r>
            <a:endParaRPr b="0" i="0" sz="2400" u="none" cap="none" strike="noStrike">
              <a:solidFill>
                <a:srgbClr val="000000"/>
              </a:solidFill>
              <a:latin typeface="Play"/>
              <a:ea typeface="Play"/>
              <a:cs typeface="Play"/>
              <a:sym typeface="Play"/>
            </a:endParaRPr>
          </a:p>
          <a:p>
            <a:pPr indent="-228600" lvl="0" marL="285750" marR="0" rtl="0" algn="l">
              <a:lnSpc>
                <a:spcPct val="90000"/>
              </a:lnSpc>
              <a:spcBef>
                <a:spcPts val="600"/>
              </a:spcBef>
              <a:spcAft>
                <a:spcPts val="0"/>
              </a:spcAft>
              <a:buClr>
                <a:schemeClr val="dk1"/>
              </a:buClr>
              <a:buSzPts val="2400"/>
              <a:buFont typeface="Arial"/>
              <a:buChar char="•"/>
            </a:pPr>
            <a:r>
              <a:rPr b="0" i="0" lang="en-US" sz="2400" u="none" cap="none" strike="noStrike">
                <a:solidFill>
                  <a:schemeClr val="dk1"/>
                </a:solidFill>
                <a:latin typeface="Play"/>
                <a:ea typeface="Play"/>
                <a:cs typeface="Play"/>
                <a:sym typeface="Play"/>
              </a:rPr>
              <a:t>Limpieza diaria en área de construcción dentro la unidad</a:t>
            </a:r>
            <a:endParaRPr b="0" i="0" sz="2400" u="none" cap="none" strike="noStrike">
              <a:solidFill>
                <a:srgbClr val="000000"/>
              </a:solidFill>
              <a:latin typeface="Play"/>
              <a:ea typeface="Play"/>
              <a:cs typeface="Play"/>
              <a:sym typeface="Play"/>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7" name="Shape 697"/>
        <p:cNvGrpSpPr/>
        <p:nvPr/>
      </p:nvGrpSpPr>
      <p:grpSpPr>
        <a:xfrm>
          <a:off x="0" y="0"/>
          <a:ext cx="0" cy="0"/>
          <a:chOff x="0" y="0"/>
          <a:chExt cx="0" cy="0"/>
        </a:xfrm>
      </p:grpSpPr>
      <p:sp>
        <p:nvSpPr>
          <p:cNvPr id="698" name="Google Shape;698;p60"/>
          <p:cNvSpPr/>
          <p:nvPr/>
        </p:nvSpPr>
        <p:spPr>
          <a:xfrm>
            <a:off x="-25" y="2273700"/>
            <a:ext cx="12192025" cy="2310600"/>
          </a:xfrm>
          <a:prstGeom prst="rect">
            <a:avLst/>
          </a:prstGeom>
          <a:solidFill>
            <a:srgbClr val="44C1A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99" name="Google Shape;699;p60"/>
          <p:cNvSpPr txBox="1"/>
          <p:nvPr/>
        </p:nvSpPr>
        <p:spPr>
          <a:xfrm>
            <a:off x="0" y="2921184"/>
            <a:ext cx="12192025" cy="1015632"/>
          </a:xfrm>
          <a:prstGeom prst="rect">
            <a:avLst/>
          </a:prstGeom>
          <a:noFill/>
          <a:ln>
            <a:noFill/>
          </a:ln>
        </p:spPr>
        <p:txBody>
          <a:bodyPr anchorCtr="0" anchor="t" bIns="91425" lIns="91425" spcFirstLastPara="1" rIns="91425" wrap="square" tIns="91425">
            <a:spAutoFit/>
          </a:bodyPr>
          <a:lstStyle/>
          <a:p>
            <a:pPr indent="0" lvl="0" marL="0" marR="0" rtl="0" algn="ctr">
              <a:lnSpc>
                <a:spcPct val="90000"/>
              </a:lnSpc>
              <a:spcBef>
                <a:spcPts val="0"/>
              </a:spcBef>
              <a:spcAft>
                <a:spcPts val="0"/>
              </a:spcAft>
              <a:buClr>
                <a:srgbClr val="000000"/>
              </a:buClr>
              <a:buSzPts val="6000"/>
              <a:buFont typeface="Arial"/>
              <a:buNone/>
            </a:pPr>
            <a:r>
              <a:rPr b="1" i="0" lang="en-US" sz="6000" u="none" cap="none" strike="noStrike">
                <a:solidFill>
                  <a:schemeClr val="lt1"/>
                </a:solidFill>
                <a:latin typeface="Play"/>
                <a:ea typeface="Play"/>
                <a:cs typeface="Play"/>
                <a:sym typeface="Play"/>
              </a:rPr>
              <a:t>REUBICACIÓN TEMPORAL</a:t>
            </a:r>
            <a:endParaRPr b="1" i="0" sz="6000" u="none" cap="none" strike="noStrike">
              <a:solidFill>
                <a:schemeClr val="lt1"/>
              </a:solidFill>
              <a:latin typeface="Play"/>
              <a:ea typeface="Play"/>
              <a:cs typeface="Play"/>
              <a:sym typeface="Play"/>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3" name="Shape 703"/>
        <p:cNvGrpSpPr/>
        <p:nvPr/>
      </p:nvGrpSpPr>
      <p:grpSpPr>
        <a:xfrm>
          <a:off x="0" y="0"/>
          <a:ext cx="0" cy="0"/>
          <a:chOff x="0" y="0"/>
          <a:chExt cx="0" cy="0"/>
        </a:xfrm>
      </p:grpSpPr>
      <p:grpSp>
        <p:nvGrpSpPr>
          <p:cNvPr id="704" name="Google Shape;704;p61"/>
          <p:cNvGrpSpPr/>
          <p:nvPr/>
        </p:nvGrpSpPr>
        <p:grpSpPr>
          <a:xfrm>
            <a:off x="0" y="1083484"/>
            <a:ext cx="355241" cy="673500"/>
            <a:chOff x="0" y="823811"/>
            <a:chExt cx="355241" cy="673500"/>
          </a:xfrm>
        </p:grpSpPr>
        <p:sp>
          <p:nvSpPr>
            <p:cNvPr id="705" name="Google Shape;705;p61"/>
            <p:cNvSpPr/>
            <p:nvPr/>
          </p:nvSpPr>
          <p:spPr>
            <a:xfrm>
              <a:off x="0" y="823811"/>
              <a:ext cx="87300" cy="6735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Play"/>
                <a:ea typeface="Play"/>
                <a:cs typeface="Play"/>
                <a:sym typeface="Play"/>
              </a:endParaRPr>
            </a:p>
          </p:txBody>
        </p:sp>
        <p:sp>
          <p:nvSpPr>
            <p:cNvPr id="706" name="Google Shape;706;p61"/>
            <p:cNvSpPr/>
            <p:nvPr/>
          </p:nvSpPr>
          <p:spPr>
            <a:xfrm>
              <a:off x="159341" y="823811"/>
              <a:ext cx="195900" cy="6735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Play"/>
                <a:ea typeface="Play"/>
                <a:cs typeface="Play"/>
                <a:sym typeface="Play"/>
              </a:endParaRPr>
            </a:p>
          </p:txBody>
        </p:sp>
      </p:grpSp>
      <p:sp>
        <p:nvSpPr>
          <p:cNvPr id="707" name="Google Shape;707;p61"/>
          <p:cNvSpPr/>
          <p:nvPr/>
        </p:nvSpPr>
        <p:spPr>
          <a:xfrm flipH="1">
            <a:off x="852315" y="1083469"/>
            <a:ext cx="4297800" cy="273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Play"/>
              <a:ea typeface="Play"/>
              <a:cs typeface="Play"/>
              <a:sym typeface="Play"/>
            </a:endParaRPr>
          </a:p>
        </p:txBody>
      </p:sp>
      <p:sp>
        <p:nvSpPr>
          <p:cNvPr id="708" name="Google Shape;708;p61"/>
          <p:cNvSpPr/>
          <p:nvPr/>
        </p:nvSpPr>
        <p:spPr>
          <a:xfrm flipH="1">
            <a:off x="11576400" y="0"/>
            <a:ext cx="61560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Play"/>
              <a:ea typeface="Play"/>
              <a:cs typeface="Play"/>
              <a:sym typeface="Play"/>
            </a:endParaRPr>
          </a:p>
        </p:txBody>
      </p:sp>
      <p:sp>
        <p:nvSpPr>
          <p:cNvPr id="709" name="Google Shape;709;p61"/>
          <p:cNvSpPr txBox="1"/>
          <p:nvPr/>
        </p:nvSpPr>
        <p:spPr>
          <a:xfrm>
            <a:off x="852313" y="319250"/>
            <a:ext cx="9617053" cy="7347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002060"/>
              </a:buClr>
              <a:buSzPts val="3600"/>
              <a:buFont typeface="Trebuchet MS"/>
              <a:buNone/>
            </a:pPr>
            <a:r>
              <a:rPr b="0" i="0" lang="en-US" sz="4400" u="none" cap="none" strike="noStrike">
                <a:solidFill>
                  <a:schemeClr val="dk1"/>
                </a:solidFill>
                <a:latin typeface="Play"/>
                <a:ea typeface="Play"/>
                <a:cs typeface="Play"/>
                <a:sym typeface="Play"/>
              </a:rPr>
              <a:t>Reubicaciones Temporales</a:t>
            </a:r>
            <a:endParaRPr/>
          </a:p>
        </p:txBody>
      </p:sp>
      <p:sp>
        <p:nvSpPr>
          <p:cNvPr id="710" name="Google Shape;710;p61"/>
          <p:cNvSpPr txBox="1"/>
          <p:nvPr/>
        </p:nvSpPr>
        <p:spPr>
          <a:xfrm>
            <a:off x="852313" y="2845866"/>
            <a:ext cx="10660048" cy="3741005"/>
          </a:xfrm>
          <a:prstGeom prst="rect">
            <a:avLst/>
          </a:prstGeom>
          <a:noFill/>
          <a:ln>
            <a:noFill/>
          </a:ln>
        </p:spPr>
        <p:txBody>
          <a:bodyPr anchorCtr="0" anchor="ctr" bIns="45700" lIns="91425" spcFirstLastPara="1" rIns="91425" wrap="square" tIns="45700">
            <a:noAutofit/>
          </a:bodyPr>
          <a:lstStyle/>
          <a:p>
            <a:pPr indent="4763" lvl="2" marL="0" marR="0" rtl="0" algn="l">
              <a:lnSpc>
                <a:spcPct val="90000"/>
              </a:lnSpc>
              <a:spcBef>
                <a:spcPts val="480"/>
              </a:spcBef>
              <a:spcAft>
                <a:spcPts val="0"/>
              </a:spcAft>
              <a:buNone/>
            </a:pPr>
            <a:r>
              <a:rPr b="1" i="0" lang="en-US" sz="2200" u="none" cap="none" strike="noStrike">
                <a:solidFill>
                  <a:schemeClr val="dk1"/>
                </a:solidFill>
                <a:latin typeface="Play"/>
                <a:ea typeface="Play"/>
                <a:cs typeface="Play"/>
                <a:sym typeface="Play"/>
              </a:rPr>
              <a:t>Peligros ambientales: </a:t>
            </a:r>
            <a:r>
              <a:rPr b="0" i="0" lang="en-US" sz="2200" u="none" cap="none" strike="noStrike">
                <a:solidFill>
                  <a:schemeClr val="dk1"/>
                </a:solidFill>
                <a:latin typeface="Play"/>
                <a:ea typeface="Play"/>
                <a:cs typeface="Play"/>
                <a:sym typeface="Play"/>
              </a:rPr>
              <a:t>Si hay peligros tales como el plomo o asbestos detectado en su hogar, se le ubicará por menos de 5 días mientras se eliminan los peligros.</a:t>
            </a:r>
            <a:endParaRPr/>
          </a:p>
          <a:p>
            <a:pPr indent="4763" lvl="2" marL="0" marR="0" rtl="0" algn="l">
              <a:lnSpc>
                <a:spcPct val="90000"/>
              </a:lnSpc>
              <a:spcBef>
                <a:spcPts val="480"/>
              </a:spcBef>
              <a:spcAft>
                <a:spcPts val="0"/>
              </a:spcAft>
              <a:buNone/>
            </a:pPr>
            <a:r>
              <a:t/>
            </a:r>
            <a:endParaRPr b="0" i="0" sz="1200" u="none" cap="none" strike="noStrike">
              <a:solidFill>
                <a:srgbClr val="000000"/>
              </a:solidFill>
              <a:latin typeface="Play"/>
              <a:ea typeface="Play"/>
              <a:cs typeface="Play"/>
              <a:sym typeface="Play"/>
            </a:endParaRPr>
          </a:p>
          <a:p>
            <a:pPr indent="4763" lvl="2" marL="0" marR="0" rtl="0" algn="l">
              <a:lnSpc>
                <a:spcPct val="90000"/>
              </a:lnSpc>
              <a:spcBef>
                <a:spcPts val="480"/>
              </a:spcBef>
              <a:spcAft>
                <a:spcPts val="0"/>
              </a:spcAft>
              <a:buNone/>
            </a:pPr>
            <a:r>
              <a:rPr b="1" i="0" lang="en-US" sz="2200" u="none" cap="none" strike="noStrike">
                <a:solidFill>
                  <a:schemeClr val="dk1"/>
                </a:solidFill>
                <a:latin typeface="Play"/>
                <a:ea typeface="Play"/>
                <a:cs typeface="Play"/>
                <a:sym typeface="Play"/>
              </a:rPr>
              <a:t>Unidades Accesibles: </a:t>
            </a:r>
            <a:r>
              <a:rPr b="0" i="0" lang="en-US" sz="2200" u="none" cap="none" strike="noStrike">
                <a:solidFill>
                  <a:schemeClr val="dk1"/>
                </a:solidFill>
                <a:latin typeface="Play"/>
                <a:ea typeface="Play"/>
                <a:cs typeface="Play"/>
                <a:sym typeface="Play"/>
              </a:rPr>
              <a:t>Si su unidad ha sido seleccionada para ser modificada para entradas más grandes, un a ducha para accesibilidad, etc. para acomodar personas con discapacidades, su coordinador trabajará de cerca con ETC para asegurar una fecha de retorno, comunicando todas las actualizaciones en relación a la fecha de retorno para usted.</a:t>
            </a:r>
            <a:endParaRPr/>
          </a:p>
          <a:p>
            <a:pPr indent="4763" lvl="2" marL="0" marR="0" rtl="0" algn="l">
              <a:lnSpc>
                <a:spcPct val="90000"/>
              </a:lnSpc>
              <a:spcBef>
                <a:spcPts val="480"/>
              </a:spcBef>
              <a:spcAft>
                <a:spcPts val="0"/>
              </a:spcAft>
              <a:buNone/>
            </a:pPr>
            <a:r>
              <a:t/>
            </a:r>
            <a:endParaRPr b="0" i="0" sz="1200" u="none" cap="none" strike="noStrike">
              <a:solidFill>
                <a:srgbClr val="000000"/>
              </a:solidFill>
              <a:latin typeface="Play"/>
              <a:ea typeface="Play"/>
              <a:cs typeface="Play"/>
              <a:sym typeface="Play"/>
            </a:endParaRPr>
          </a:p>
          <a:p>
            <a:pPr indent="4763" lvl="2" marL="0" marR="0" rtl="0" algn="l">
              <a:lnSpc>
                <a:spcPct val="90000"/>
              </a:lnSpc>
              <a:spcBef>
                <a:spcPts val="480"/>
              </a:spcBef>
              <a:spcAft>
                <a:spcPts val="0"/>
              </a:spcAft>
              <a:buNone/>
            </a:pPr>
            <a:r>
              <a:rPr b="1" i="0" lang="en-US" sz="2200" u="none" cap="none" strike="noStrike">
                <a:solidFill>
                  <a:schemeClr val="dk1"/>
                </a:solidFill>
                <a:latin typeface="Play"/>
                <a:ea typeface="Play"/>
                <a:cs typeface="Play"/>
                <a:sym typeface="Play"/>
              </a:rPr>
              <a:t>Acomodaciones Razonables: </a:t>
            </a:r>
            <a:r>
              <a:rPr b="0" i="0" lang="en-US" sz="2200" u="none" cap="none" strike="noStrike">
                <a:solidFill>
                  <a:schemeClr val="dk1"/>
                </a:solidFill>
                <a:latin typeface="Play"/>
                <a:ea typeface="Play"/>
                <a:cs typeface="Play"/>
                <a:sym typeface="Play"/>
              </a:rPr>
              <a:t>Si usted tiene un problema de salud que puede ser impactado por la construcción en su unidad, usted puede solicitar ser reubicado mientras su unidad está en construcción. La reubicación sería menor de 30 días. </a:t>
            </a:r>
            <a:endParaRPr b="0" i="0" sz="2200" u="none" cap="none" strike="noStrike">
              <a:solidFill>
                <a:srgbClr val="000000"/>
              </a:solidFill>
              <a:latin typeface="Play"/>
              <a:ea typeface="Play"/>
              <a:cs typeface="Play"/>
              <a:sym typeface="Play"/>
            </a:endParaRPr>
          </a:p>
        </p:txBody>
      </p:sp>
      <p:sp>
        <p:nvSpPr>
          <p:cNvPr id="711" name="Google Shape;711;p61"/>
          <p:cNvSpPr txBox="1"/>
          <p:nvPr/>
        </p:nvSpPr>
        <p:spPr>
          <a:xfrm>
            <a:off x="852313" y="2421134"/>
            <a:ext cx="9793840" cy="424732"/>
          </a:xfrm>
          <a:prstGeom prst="rect">
            <a:avLst/>
          </a:prstGeom>
          <a:noFill/>
          <a:ln>
            <a:noFill/>
          </a:ln>
        </p:spPr>
        <p:txBody>
          <a:bodyPr anchorCtr="0" anchor="t" bIns="45700" lIns="91425" spcFirstLastPara="1" rIns="91425" wrap="square" tIns="45700">
            <a:spAutoFit/>
          </a:bodyPr>
          <a:lstStyle/>
          <a:p>
            <a:pPr indent="-228600" lvl="1" marL="228600" marR="0" rtl="0" algn="l">
              <a:lnSpc>
                <a:spcPct val="90000"/>
              </a:lnSpc>
              <a:spcBef>
                <a:spcPts val="0"/>
              </a:spcBef>
              <a:spcAft>
                <a:spcPts val="0"/>
              </a:spcAft>
              <a:buNone/>
            </a:pPr>
            <a:r>
              <a:rPr b="1" i="0" lang="en-US" sz="2400" u="none" cap="none" strike="noStrike">
                <a:solidFill>
                  <a:srgbClr val="44C1A3"/>
                </a:solidFill>
                <a:latin typeface="Play"/>
                <a:ea typeface="Play"/>
                <a:cs typeface="Play"/>
                <a:sym typeface="Play"/>
              </a:rPr>
              <a:t>Tres Razones para las Reubicaciones Temporales</a:t>
            </a:r>
            <a:endParaRPr b="1" i="0" sz="2400" u="none" cap="none" strike="noStrike">
              <a:solidFill>
                <a:srgbClr val="44C1A3"/>
              </a:solidFill>
              <a:latin typeface="Play"/>
              <a:ea typeface="Play"/>
              <a:cs typeface="Play"/>
              <a:sym typeface="Play"/>
            </a:endParaRPr>
          </a:p>
        </p:txBody>
      </p:sp>
      <p:sp>
        <p:nvSpPr>
          <p:cNvPr id="712" name="Google Shape;712;p61"/>
          <p:cNvSpPr txBox="1"/>
          <p:nvPr/>
        </p:nvSpPr>
        <p:spPr>
          <a:xfrm>
            <a:off x="852313" y="1420234"/>
            <a:ext cx="10394082" cy="757130"/>
          </a:xfrm>
          <a:prstGeom prst="rect">
            <a:avLst/>
          </a:prstGeom>
          <a:noFill/>
          <a:ln>
            <a:noFill/>
          </a:ln>
        </p:spPr>
        <p:txBody>
          <a:bodyPr anchorCtr="0" anchor="t" bIns="45700" lIns="91425" spcFirstLastPara="1" rIns="91425" wrap="square" tIns="45700">
            <a:spAutoFit/>
          </a:bodyPr>
          <a:lstStyle/>
          <a:p>
            <a:pPr indent="0" lvl="1" marL="0" marR="0" rtl="0" algn="l">
              <a:lnSpc>
                <a:spcPct val="90000"/>
              </a:lnSpc>
              <a:spcBef>
                <a:spcPts val="0"/>
              </a:spcBef>
              <a:spcAft>
                <a:spcPts val="0"/>
              </a:spcAft>
              <a:buNone/>
            </a:pPr>
            <a:r>
              <a:rPr b="0" i="0" lang="en-US" sz="2400" u="none" cap="none" strike="noStrike">
                <a:solidFill>
                  <a:schemeClr val="dk1"/>
                </a:solidFill>
                <a:latin typeface="Play"/>
                <a:ea typeface="Play"/>
                <a:cs typeface="Play"/>
                <a:sym typeface="Play"/>
              </a:rPr>
              <a:t>Usted y su familia pueden ser reubicaciones potencialmente a una unidad vacante ya finalizada durante la construcción</a:t>
            </a:r>
            <a:endParaRPr b="0" i="0" sz="2400" u="none" cap="none" strike="noStrike">
              <a:solidFill>
                <a:srgbClr val="000000"/>
              </a:solidFill>
              <a:latin typeface="Play"/>
              <a:ea typeface="Play"/>
              <a:cs typeface="Play"/>
              <a:sym typeface="Play"/>
            </a:endParaRPr>
          </a:p>
        </p:txBody>
      </p:sp>
      <p:pic>
        <p:nvPicPr>
          <p:cNvPr descr="Badge 1 outline" id="713" name="Google Shape;713;p61"/>
          <p:cNvPicPr preferRelativeResize="0"/>
          <p:nvPr/>
        </p:nvPicPr>
        <p:blipFill rotWithShape="1">
          <a:blip r:embed="rId3">
            <a:alphaModFix/>
          </a:blip>
          <a:srcRect b="0" l="0" r="0" t="0"/>
          <a:stretch/>
        </p:blipFill>
        <p:spPr>
          <a:xfrm>
            <a:off x="159341" y="3092250"/>
            <a:ext cx="673500" cy="673500"/>
          </a:xfrm>
          <a:prstGeom prst="rect">
            <a:avLst/>
          </a:prstGeom>
          <a:noFill/>
          <a:ln>
            <a:noFill/>
          </a:ln>
        </p:spPr>
      </p:pic>
      <p:pic>
        <p:nvPicPr>
          <p:cNvPr descr="Badge outline" id="714" name="Google Shape;714;p61"/>
          <p:cNvPicPr preferRelativeResize="0"/>
          <p:nvPr/>
        </p:nvPicPr>
        <p:blipFill rotWithShape="1">
          <a:blip r:embed="rId4">
            <a:alphaModFix/>
          </a:blip>
          <a:srcRect b="0" l="0" r="0" t="0"/>
          <a:stretch/>
        </p:blipFill>
        <p:spPr>
          <a:xfrm>
            <a:off x="178813" y="4221465"/>
            <a:ext cx="673500" cy="673500"/>
          </a:xfrm>
          <a:prstGeom prst="rect">
            <a:avLst/>
          </a:prstGeom>
          <a:noFill/>
          <a:ln>
            <a:noFill/>
          </a:ln>
        </p:spPr>
      </p:pic>
      <p:pic>
        <p:nvPicPr>
          <p:cNvPr descr="Badge 3 outline" id="715" name="Google Shape;715;p61"/>
          <p:cNvPicPr preferRelativeResize="0"/>
          <p:nvPr/>
        </p:nvPicPr>
        <p:blipFill rotWithShape="1">
          <a:blip r:embed="rId5">
            <a:alphaModFix/>
          </a:blip>
          <a:srcRect b="0" l="0" r="0" t="0"/>
          <a:stretch/>
        </p:blipFill>
        <p:spPr>
          <a:xfrm>
            <a:off x="178813" y="5565691"/>
            <a:ext cx="673500" cy="6735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9" name="Shape 719"/>
        <p:cNvGrpSpPr/>
        <p:nvPr/>
      </p:nvGrpSpPr>
      <p:grpSpPr>
        <a:xfrm>
          <a:off x="0" y="0"/>
          <a:ext cx="0" cy="0"/>
          <a:chOff x="0" y="0"/>
          <a:chExt cx="0" cy="0"/>
        </a:xfrm>
      </p:grpSpPr>
      <p:grpSp>
        <p:nvGrpSpPr>
          <p:cNvPr id="720" name="Google Shape;720;p62"/>
          <p:cNvGrpSpPr/>
          <p:nvPr/>
        </p:nvGrpSpPr>
        <p:grpSpPr>
          <a:xfrm>
            <a:off x="0" y="1083484"/>
            <a:ext cx="355241" cy="673500"/>
            <a:chOff x="0" y="823811"/>
            <a:chExt cx="355241" cy="673500"/>
          </a:xfrm>
        </p:grpSpPr>
        <p:sp>
          <p:nvSpPr>
            <p:cNvPr id="721" name="Google Shape;721;p62"/>
            <p:cNvSpPr/>
            <p:nvPr/>
          </p:nvSpPr>
          <p:spPr>
            <a:xfrm>
              <a:off x="0" y="823811"/>
              <a:ext cx="87300" cy="6735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Play"/>
                <a:ea typeface="Play"/>
                <a:cs typeface="Play"/>
                <a:sym typeface="Play"/>
              </a:endParaRPr>
            </a:p>
          </p:txBody>
        </p:sp>
        <p:sp>
          <p:nvSpPr>
            <p:cNvPr id="722" name="Google Shape;722;p62"/>
            <p:cNvSpPr/>
            <p:nvPr/>
          </p:nvSpPr>
          <p:spPr>
            <a:xfrm>
              <a:off x="159341" y="823811"/>
              <a:ext cx="195900" cy="6735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Play"/>
                <a:ea typeface="Play"/>
                <a:cs typeface="Play"/>
                <a:sym typeface="Play"/>
              </a:endParaRPr>
            </a:p>
          </p:txBody>
        </p:sp>
      </p:grpSp>
      <p:sp>
        <p:nvSpPr>
          <p:cNvPr id="723" name="Google Shape;723;p62"/>
          <p:cNvSpPr/>
          <p:nvPr/>
        </p:nvSpPr>
        <p:spPr>
          <a:xfrm flipH="1">
            <a:off x="852315" y="1083469"/>
            <a:ext cx="4297800" cy="273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Play"/>
              <a:ea typeface="Play"/>
              <a:cs typeface="Play"/>
              <a:sym typeface="Play"/>
            </a:endParaRPr>
          </a:p>
        </p:txBody>
      </p:sp>
      <p:sp>
        <p:nvSpPr>
          <p:cNvPr id="724" name="Google Shape;724;p62"/>
          <p:cNvSpPr/>
          <p:nvPr/>
        </p:nvSpPr>
        <p:spPr>
          <a:xfrm flipH="1">
            <a:off x="11576400" y="0"/>
            <a:ext cx="61560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Play"/>
              <a:ea typeface="Play"/>
              <a:cs typeface="Play"/>
              <a:sym typeface="Play"/>
            </a:endParaRPr>
          </a:p>
        </p:txBody>
      </p:sp>
      <p:sp>
        <p:nvSpPr>
          <p:cNvPr id="725" name="Google Shape;725;p62"/>
          <p:cNvSpPr txBox="1"/>
          <p:nvPr/>
        </p:nvSpPr>
        <p:spPr>
          <a:xfrm>
            <a:off x="852313" y="319250"/>
            <a:ext cx="9617053" cy="7347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002060"/>
              </a:buClr>
              <a:buSzPts val="3600"/>
              <a:buFont typeface="Trebuchet MS"/>
              <a:buNone/>
            </a:pPr>
            <a:r>
              <a:rPr b="0" i="0" lang="en-US" sz="4400" u="none" cap="none" strike="noStrike">
                <a:solidFill>
                  <a:schemeClr val="dk1"/>
                </a:solidFill>
                <a:latin typeface="Play"/>
                <a:ea typeface="Play"/>
                <a:cs typeface="Play"/>
                <a:sym typeface="Play"/>
              </a:rPr>
              <a:t>Paso I: Notificación</a:t>
            </a:r>
            <a:endParaRPr/>
          </a:p>
        </p:txBody>
      </p:sp>
      <p:sp>
        <p:nvSpPr>
          <p:cNvPr id="726" name="Google Shape;726;p62"/>
          <p:cNvSpPr txBox="1"/>
          <p:nvPr/>
        </p:nvSpPr>
        <p:spPr>
          <a:xfrm>
            <a:off x="852313" y="1420234"/>
            <a:ext cx="10394082" cy="4779770"/>
          </a:xfrm>
          <a:prstGeom prst="rect">
            <a:avLst/>
          </a:prstGeom>
          <a:noFill/>
          <a:ln>
            <a:noFill/>
          </a:ln>
        </p:spPr>
        <p:txBody>
          <a:bodyPr anchorCtr="0" anchor="t" bIns="45700" lIns="91425" spcFirstLastPara="1" rIns="91425" wrap="square" tIns="45700">
            <a:spAutoFit/>
          </a:bodyPr>
          <a:lstStyle/>
          <a:p>
            <a:pPr indent="-285750" lvl="0" marL="285750" marR="0" rtl="0" algn="l">
              <a:lnSpc>
                <a:spcPct val="90000"/>
              </a:lnSpc>
              <a:spcBef>
                <a:spcPts val="0"/>
              </a:spcBef>
              <a:spcAft>
                <a:spcPts val="0"/>
              </a:spcAft>
              <a:buClr>
                <a:schemeClr val="dk1"/>
              </a:buClr>
              <a:buSzPts val="2000"/>
              <a:buFont typeface="Arial"/>
              <a:buChar char="•"/>
            </a:pPr>
            <a:r>
              <a:rPr b="0" i="0" lang="en-US" sz="2000" u="none" cap="none" strike="noStrike">
                <a:solidFill>
                  <a:schemeClr val="dk1"/>
                </a:solidFill>
                <a:latin typeface="Play"/>
                <a:ea typeface="Play"/>
                <a:cs typeface="Play"/>
                <a:sym typeface="Play"/>
              </a:rPr>
              <a:t>Se le notificará de la fecha de inicio de construcción con una anticipación de 30 a 60 días </a:t>
            </a:r>
            <a:endParaRPr/>
          </a:p>
          <a:p>
            <a:pPr indent="0" lvl="0" marL="0" marR="0" rtl="0" algn="l">
              <a:lnSpc>
                <a:spcPct val="90000"/>
              </a:lnSpc>
              <a:spcBef>
                <a:spcPts val="0"/>
              </a:spcBef>
              <a:spcAft>
                <a:spcPts val="0"/>
              </a:spcAft>
              <a:buNone/>
            </a:pPr>
            <a:r>
              <a:t/>
            </a:r>
            <a:endParaRPr b="0" i="0" sz="1400" u="none" cap="none" strike="noStrike">
              <a:solidFill>
                <a:srgbClr val="000000"/>
              </a:solidFill>
              <a:latin typeface="Play"/>
              <a:ea typeface="Play"/>
              <a:cs typeface="Play"/>
              <a:sym typeface="Play"/>
            </a:endParaRPr>
          </a:p>
          <a:p>
            <a:pPr indent="-285750" lvl="0" marL="285750" marR="0" rtl="0" algn="l">
              <a:lnSpc>
                <a:spcPct val="90000"/>
              </a:lnSpc>
              <a:spcBef>
                <a:spcPts val="600"/>
              </a:spcBef>
              <a:spcAft>
                <a:spcPts val="0"/>
              </a:spcAft>
              <a:buClr>
                <a:schemeClr val="dk1"/>
              </a:buClr>
              <a:buSzPts val="2000"/>
              <a:buFont typeface="Arial"/>
              <a:buChar char="•"/>
            </a:pPr>
            <a:r>
              <a:rPr b="0" i="0" lang="en-US" sz="2000" u="none" cap="none" strike="noStrike">
                <a:solidFill>
                  <a:schemeClr val="dk1"/>
                </a:solidFill>
                <a:latin typeface="Play"/>
                <a:ea typeface="Play"/>
                <a:cs typeface="Play"/>
                <a:sym typeface="Play"/>
              </a:rPr>
              <a:t>Los residentes recibirán la siguiente documentación:</a:t>
            </a:r>
            <a:endParaRPr b="0" i="0" sz="1400" u="none" cap="none" strike="noStrike">
              <a:solidFill>
                <a:srgbClr val="000000"/>
              </a:solidFill>
              <a:latin typeface="Play"/>
              <a:ea typeface="Play"/>
              <a:cs typeface="Play"/>
              <a:sym typeface="Play"/>
            </a:endParaRPr>
          </a:p>
          <a:p>
            <a:pPr indent="-227964" lvl="2" marL="914400" marR="0" rtl="0" algn="l">
              <a:lnSpc>
                <a:spcPct val="90000"/>
              </a:lnSpc>
              <a:spcBef>
                <a:spcPts val="600"/>
              </a:spcBef>
              <a:spcAft>
                <a:spcPts val="0"/>
              </a:spcAft>
              <a:buClr>
                <a:schemeClr val="dk1"/>
              </a:buClr>
              <a:buSzPts val="2000"/>
              <a:buFont typeface="Arial"/>
              <a:buChar char="•"/>
            </a:pPr>
            <a:r>
              <a:rPr b="0" i="0" lang="en-US" sz="2000" u="none" cap="none" strike="noStrike">
                <a:solidFill>
                  <a:schemeClr val="dk1"/>
                </a:solidFill>
                <a:latin typeface="Play"/>
                <a:ea typeface="Play"/>
                <a:cs typeface="Play"/>
                <a:sym typeface="Play"/>
              </a:rPr>
              <a:t>Aviso de No Desplazamiento</a:t>
            </a:r>
            <a:endParaRPr/>
          </a:p>
          <a:p>
            <a:pPr indent="-227964" lvl="2" marL="914400" marR="0" rtl="0" algn="l">
              <a:lnSpc>
                <a:spcPct val="90000"/>
              </a:lnSpc>
              <a:spcBef>
                <a:spcPts val="600"/>
              </a:spcBef>
              <a:spcAft>
                <a:spcPts val="0"/>
              </a:spcAft>
              <a:buClr>
                <a:schemeClr val="dk1"/>
              </a:buClr>
              <a:buSzPts val="2000"/>
              <a:buFont typeface="Arial"/>
              <a:buChar char="•"/>
            </a:pPr>
            <a:r>
              <a:rPr b="0" i="0" lang="en-US" sz="2000" u="none" cap="none" strike="noStrike">
                <a:solidFill>
                  <a:schemeClr val="dk1"/>
                </a:solidFill>
                <a:latin typeface="Play"/>
                <a:ea typeface="Play"/>
                <a:cs typeface="Play"/>
                <a:sym typeface="Play"/>
              </a:rPr>
              <a:t>Aviso de 30 Días</a:t>
            </a:r>
            <a:endParaRPr/>
          </a:p>
          <a:p>
            <a:pPr indent="-227964" lvl="2" marL="914400" marR="0" rtl="0" algn="l">
              <a:lnSpc>
                <a:spcPct val="90000"/>
              </a:lnSpc>
              <a:spcBef>
                <a:spcPts val="600"/>
              </a:spcBef>
              <a:spcAft>
                <a:spcPts val="0"/>
              </a:spcAft>
              <a:buClr>
                <a:schemeClr val="dk1"/>
              </a:buClr>
              <a:buSzPts val="2000"/>
              <a:buFont typeface="Arial"/>
              <a:buChar char="•"/>
            </a:pPr>
            <a:r>
              <a:rPr b="0" i="0" lang="en-US" sz="2000" u="none" cap="none" strike="noStrike">
                <a:solidFill>
                  <a:schemeClr val="dk1"/>
                </a:solidFill>
                <a:latin typeface="Play"/>
                <a:ea typeface="Play"/>
                <a:cs typeface="Play"/>
                <a:sym typeface="Play"/>
              </a:rPr>
              <a:t>Instrucciones de Empaque</a:t>
            </a:r>
            <a:endParaRPr/>
          </a:p>
          <a:p>
            <a:pPr indent="-227964" lvl="2" marL="914400" marR="0" rtl="0" algn="l">
              <a:lnSpc>
                <a:spcPct val="90000"/>
              </a:lnSpc>
              <a:spcBef>
                <a:spcPts val="600"/>
              </a:spcBef>
              <a:spcAft>
                <a:spcPts val="0"/>
              </a:spcAft>
              <a:buClr>
                <a:schemeClr val="dk1"/>
              </a:buClr>
              <a:buSzPts val="2000"/>
              <a:buFont typeface="Arial"/>
              <a:buChar char="•"/>
            </a:pPr>
            <a:r>
              <a:rPr b="0" i="0" lang="en-US" sz="2000" u="none" cap="none" strike="noStrike">
                <a:solidFill>
                  <a:schemeClr val="dk1"/>
                </a:solidFill>
                <a:latin typeface="Play"/>
                <a:ea typeface="Play"/>
                <a:cs typeface="Play"/>
                <a:sym typeface="Play"/>
              </a:rPr>
              <a:t>Guía de Mudanza del Residente</a:t>
            </a:r>
            <a:endParaRPr/>
          </a:p>
          <a:p>
            <a:pPr indent="-227964" lvl="2" marL="914400" marR="0" rtl="0" algn="l">
              <a:lnSpc>
                <a:spcPct val="90000"/>
              </a:lnSpc>
              <a:spcBef>
                <a:spcPts val="600"/>
              </a:spcBef>
              <a:spcAft>
                <a:spcPts val="0"/>
              </a:spcAft>
              <a:buClr>
                <a:schemeClr val="dk1"/>
              </a:buClr>
              <a:buSzPts val="2000"/>
              <a:buFont typeface="Arial"/>
              <a:buChar char="•"/>
            </a:pPr>
            <a:r>
              <a:rPr b="0" i="0" lang="en-US" sz="2000" u="none" cap="none" strike="noStrike">
                <a:solidFill>
                  <a:schemeClr val="dk1"/>
                </a:solidFill>
                <a:latin typeface="Play"/>
                <a:ea typeface="Play"/>
                <a:cs typeface="Play"/>
                <a:sym typeface="Play"/>
              </a:rPr>
              <a:t>Cronograma/Manual de Construcción</a:t>
            </a:r>
            <a:endParaRPr b="0" i="0" sz="1400" u="none" cap="none" strike="noStrike">
              <a:solidFill>
                <a:srgbClr val="000000"/>
              </a:solidFill>
              <a:latin typeface="Play"/>
              <a:ea typeface="Play"/>
              <a:cs typeface="Play"/>
              <a:sym typeface="Play"/>
            </a:endParaRPr>
          </a:p>
          <a:p>
            <a:pPr indent="0" lvl="2" marL="685800" marR="0" rtl="0" algn="l">
              <a:lnSpc>
                <a:spcPct val="90000"/>
              </a:lnSpc>
              <a:spcBef>
                <a:spcPts val="600"/>
              </a:spcBef>
              <a:spcAft>
                <a:spcPts val="0"/>
              </a:spcAft>
              <a:buNone/>
            </a:pPr>
            <a:r>
              <a:t/>
            </a:r>
            <a:endParaRPr b="0" i="0" sz="2000" u="none" cap="none" strike="noStrike">
              <a:solidFill>
                <a:schemeClr val="dk1"/>
              </a:solidFill>
              <a:latin typeface="Play"/>
              <a:ea typeface="Play"/>
              <a:cs typeface="Play"/>
              <a:sym typeface="Play"/>
            </a:endParaRPr>
          </a:p>
          <a:p>
            <a:pPr indent="-228600" lvl="1" marL="342900" marR="0" rtl="0" algn="l">
              <a:lnSpc>
                <a:spcPct val="90000"/>
              </a:lnSpc>
              <a:spcBef>
                <a:spcPts val="600"/>
              </a:spcBef>
              <a:spcAft>
                <a:spcPts val="0"/>
              </a:spcAft>
              <a:buClr>
                <a:schemeClr val="dk1"/>
              </a:buClr>
              <a:buSzPts val="2000"/>
              <a:buFont typeface="Arial"/>
              <a:buChar char="•"/>
            </a:pPr>
            <a:r>
              <a:rPr b="0" i="0" lang="en-US" sz="2000" u="none" cap="none" strike="noStrike">
                <a:solidFill>
                  <a:schemeClr val="dk1"/>
                </a:solidFill>
                <a:latin typeface="Play"/>
                <a:ea typeface="Play"/>
                <a:cs typeface="Play"/>
                <a:sym typeface="Play"/>
              </a:rPr>
              <a:t>Los Coordinadores de Residentes visitarán cada unidad para confirmar y/o modificar las necesidades/solicitudes de reubicación, discapacidades, mejoras instaladas en la unidad por los residentes, máquinas de lavado, requisitos de exterminación de plagas, preocupaciones ambientales, necesidades de servicios sociales y problemas de reprogramación. </a:t>
            </a:r>
            <a:endParaRPr b="0" i="0" sz="1400" u="none" cap="none" strike="noStrike">
              <a:solidFill>
                <a:srgbClr val="000000"/>
              </a:solidFill>
              <a:latin typeface="Play"/>
              <a:ea typeface="Play"/>
              <a:cs typeface="Play"/>
              <a:sym typeface="Play"/>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0" name="Shape 730"/>
        <p:cNvGrpSpPr/>
        <p:nvPr/>
      </p:nvGrpSpPr>
      <p:grpSpPr>
        <a:xfrm>
          <a:off x="0" y="0"/>
          <a:ext cx="0" cy="0"/>
          <a:chOff x="0" y="0"/>
          <a:chExt cx="0" cy="0"/>
        </a:xfrm>
      </p:grpSpPr>
      <p:grpSp>
        <p:nvGrpSpPr>
          <p:cNvPr id="731" name="Google Shape;731;p63"/>
          <p:cNvGrpSpPr/>
          <p:nvPr/>
        </p:nvGrpSpPr>
        <p:grpSpPr>
          <a:xfrm>
            <a:off x="0" y="1083484"/>
            <a:ext cx="355241" cy="673500"/>
            <a:chOff x="0" y="823811"/>
            <a:chExt cx="355241" cy="673500"/>
          </a:xfrm>
        </p:grpSpPr>
        <p:sp>
          <p:nvSpPr>
            <p:cNvPr id="732" name="Google Shape;732;p63"/>
            <p:cNvSpPr/>
            <p:nvPr/>
          </p:nvSpPr>
          <p:spPr>
            <a:xfrm>
              <a:off x="0" y="823811"/>
              <a:ext cx="87300" cy="6735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Play"/>
                <a:ea typeface="Play"/>
                <a:cs typeface="Play"/>
                <a:sym typeface="Play"/>
              </a:endParaRPr>
            </a:p>
          </p:txBody>
        </p:sp>
        <p:sp>
          <p:nvSpPr>
            <p:cNvPr id="733" name="Google Shape;733;p63"/>
            <p:cNvSpPr/>
            <p:nvPr/>
          </p:nvSpPr>
          <p:spPr>
            <a:xfrm>
              <a:off x="159341" y="823811"/>
              <a:ext cx="195900" cy="6735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Play"/>
                <a:ea typeface="Play"/>
                <a:cs typeface="Play"/>
                <a:sym typeface="Play"/>
              </a:endParaRPr>
            </a:p>
          </p:txBody>
        </p:sp>
      </p:grpSp>
      <p:sp>
        <p:nvSpPr>
          <p:cNvPr id="734" name="Google Shape;734;p63"/>
          <p:cNvSpPr/>
          <p:nvPr/>
        </p:nvSpPr>
        <p:spPr>
          <a:xfrm flipH="1">
            <a:off x="852315" y="1083469"/>
            <a:ext cx="4297800" cy="273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Play"/>
              <a:ea typeface="Play"/>
              <a:cs typeface="Play"/>
              <a:sym typeface="Play"/>
            </a:endParaRPr>
          </a:p>
        </p:txBody>
      </p:sp>
      <p:sp>
        <p:nvSpPr>
          <p:cNvPr id="735" name="Google Shape;735;p63"/>
          <p:cNvSpPr/>
          <p:nvPr/>
        </p:nvSpPr>
        <p:spPr>
          <a:xfrm flipH="1">
            <a:off x="11576400" y="0"/>
            <a:ext cx="61560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Play"/>
              <a:ea typeface="Play"/>
              <a:cs typeface="Play"/>
              <a:sym typeface="Play"/>
            </a:endParaRPr>
          </a:p>
        </p:txBody>
      </p:sp>
      <p:sp>
        <p:nvSpPr>
          <p:cNvPr id="736" name="Google Shape;736;p63"/>
          <p:cNvSpPr txBox="1"/>
          <p:nvPr/>
        </p:nvSpPr>
        <p:spPr>
          <a:xfrm>
            <a:off x="852313" y="319250"/>
            <a:ext cx="9617053" cy="7347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002060"/>
              </a:buClr>
              <a:buSzPts val="3600"/>
              <a:buFont typeface="Trebuchet MS"/>
              <a:buNone/>
            </a:pPr>
            <a:r>
              <a:rPr b="0" i="0" lang="en-US" sz="4400" u="none" cap="none" strike="noStrike">
                <a:solidFill>
                  <a:schemeClr val="dk1"/>
                </a:solidFill>
                <a:latin typeface="Play"/>
                <a:ea typeface="Play"/>
                <a:cs typeface="Play"/>
                <a:sym typeface="Play"/>
              </a:rPr>
              <a:t>Paso II: Despliegue de Recursos</a:t>
            </a:r>
            <a:endParaRPr/>
          </a:p>
        </p:txBody>
      </p:sp>
      <p:sp>
        <p:nvSpPr>
          <p:cNvPr id="737" name="Google Shape;737;p63"/>
          <p:cNvSpPr txBox="1"/>
          <p:nvPr/>
        </p:nvSpPr>
        <p:spPr>
          <a:xfrm>
            <a:off x="768779" y="1629555"/>
            <a:ext cx="10394082" cy="3801041"/>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None/>
            </a:pPr>
            <a:r>
              <a:rPr b="0" i="0" lang="en-US" sz="2400" u="none" cap="none" strike="noStrike">
                <a:solidFill>
                  <a:schemeClr val="dk1"/>
                </a:solidFill>
                <a:latin typeface="Play"/>
                <a:ea typeface="Play"/>
                <a:cs typeface="Play"/>
                <a:sym typeface="Play"/>
              </a:rPr>
              <a:t>Partiendo de la información recopilada durante las entrevistas con los residentes o encuestas, los Coordinadores de Residentes referirán a los residentes a varios servicios para abordar los problemas de acceso o resolver condiciones inseguras de vida. Esto incluye pero no se limita a:</a:t>
            </a:r>
            <a:endParaRPr/>
          </a:p>
          <a:p>
            <a:pPr indent="0" lvl="0" marL="0" marR="0" rtl="0" algn="l">
              <a:lnSpc>
                <a:spcPct val="90000"/>
              </a:lnSpc>
              <a:spcBef>
                <a:spcPts val="0"/>
              </a:spcBef>
              <a:spcAft>
                <a:spcPts val="0"/>
              </a:spcAft>
              <a:buNone/>
            </a:pPr>
            <a:r>
              <a:t/>
            </a:r>
            <a:endParaRPr b="0" i="0" sz="2400" u="none" cap="none" strike="noStrike">
              <a:solidFill>
                <a:srgbClr val="000000"/>
              </a:solidFill>
              <a:latin typeface="Play"/>
              <a:ea typeface="Play"/>
              <a:cs typeface="Play"/>
              <a:sym typeface="Play"/>
            </a:endParaRPr>
          </a:p>
          <a:p>
            <a:pPr indent="-228600" lvl="1" marL="457200" marR="0" rtl="0" algn="l">
              <a:lnSpc>
                <a:spcPct val="90000"/>
              </a:lnSpc>
              <a:spcBef>
                <a:spcPts val="600"/>
              </a:spcBef>
              <a:spcAft>
                <a:spcPts val="0"/>
              </a:spcAft>
              <a:buClr>
                <a:schemeClr val="dk1"/>
              </a:buClr>
              <a:buSzPts val="2200"/>
              <a:buFont typeface="Arial"/>
              <a:buChar char="•"/>
            </a:pPr>
            <a:r>
              <a:rPr b="0" i="0" lang="en-US" sz="2400" u="none" cap="none" strike="noStrike">
                <a:solidFill>
                  <a:schemeClr val="dk1"/>
                </a:solidFill>
                <a:latin typeface="Play"/>
                <a:ea typeface="Play"/>
                <a:cs typeface="Play"/>
                <a:sym typeface="Play"/>
              </a:rPr>
              <a:t>Exterminación de Plagas</a:t>
            </a:r>
            <a:endParaRPr b="0" i="0" sz="2400" u="none" cap="none" strike="noStrike">
              <a:solidFill>
                <a:srgbClr val="000000"/>
              </a:solidFill>
              <a:latin typeface="Play"/>
              <a:ea typeface="Play"/>
              <a:cs typeface="Play"/>
              <a:sym typeface="Play"/>
            </a:endParaRPr>
          </a:p>
          <a:p>
            <a:pPr indent="-228600" lvl="1" marL="457200" marR="0" rtl="0" algn="l">
              <a:lnSpc>
                <a:spcPct val="90000"/>
              </a:lnSpc>
              <a:spcBef>
                <a:spcPts val="600"/>
              </a:spcBef>
              <a:spcAft>
                <a:spcPts val="0"/>
              </a:spcAft>
              <a:buClr>
                <a:schemeClr val="dk1"/>
              </a:buClr>
              <a:buSzPts val="2200"/>
              <a:buFont typeface="Arial"/>
              <a:buChar char="•"/>
            </a:pPr>
            <a:r>
              <a:rPr b="0" i="0" lang="en-US" sz="2400" u="none" cap="none" strike="noStrike">
                <a:solidFill>
                  <a:schemeClr val="dk1"/>
                </a:solidFill>
                <a:latin typeface="Play"/>
                <a:ea typeface="Play"/>
                <a:cs typeface="Play"/>
                <a:sym typeface="Play"/>
              </a:rPr>
              <a:t>Especialista en la Acumulación Compulsiva (Acaparamiento)</a:t>
            </a:r>
            <a:endParaRPr b="0" i="0" sz="2400" u="none" cap="none" strike="noStrike">
              <a:solidFill>
                <a:srgbClr val="000000"/>
              </a:solidFill>
              <a:latin typeface="Play"/>
              <a:ea typeface="Play"/>
              <a:cs typeface="Play"/>
              <a:sym typeface="Play"/>
            </a:endParaRPr>
          </a:p>
          <a:p>
            <a:pPr indent="-228600" lvl="1" marL="457200" marR="0" rtl="0" algn="l">
              <a:lnSpc>
                <a:spcPct val="90000"/>
              </a:lnSpc>
              <a:spcBef>
                <a:spcPts val="600"/>
              </a:spcBef>
              <a:spcAft>
                <a:spcPts val="0"/>
              </a:spcAft>
              <a:buClr>
                <a:schemeClr val="dk1"/>
              </a:buClr>
              <a:buSzPts val="2200"/>
              <a:buFont typeface="Arial"/>
              <a:buChar char="•"/>
            </a:pPr>
            <a:r>
              <a:rPr b="0" i="0" lang="en-US" sz="2400" u="none" cap="none" strike="noStrike">
                <a:solidFill>
                  <a:schemeClr val="dk1"/>
                </a:solidFill>
                <a:latin typeface="Play"/>
                <a:ea typeface="Play"/>
                <a:cs typeface="Play"/>
                <a:sym typeface="Play"/>
              </a:rPr>
              <a:t>Trabajadores Sociales</a:t>
            </a:r>
            <a:endParaRPr b="0" i="0" sz="2400" u="none" cap="none" strike="noStrike">
              <a:solidFill>
                <a:srgbClr val="000000"/>
              </a:solidFill>
              <a:latin typeface="Play"/>
              <a:ea typeface="Play"/>
              <a:cs typeface="Play"/>
              <a:sym typeface="Play"/>
            </a:endParaRPr>
          </a:p>
          <a:p>
            <a:pPr indent="-228600" lvl="1" marL="457200" marR="0" rtl="0" algn="l">
              <a:lnSpc>
                <a:spcPct val="90000"/>
              </a:lnSpc>
              <a:spcBef>
                <a:spcPts val="600"/>
              </a:spcBef>
              <a:spcAft>
                <a:spcPts val="0"/>
              </a:spcAft>
              <a:buClr>
                <a:schemeClr val="dk1"/>
              </a:buClr>
              <a:buSzPts val="2200"/>
              <a:buFont typeface="Arial"/>
              <a:buChar char="•"/>
            </a:pPr>
            <a:r>
              <a:rPr b="0" i="0" lang="en-US" sz="2400" u="none" cap="none" strike="noStrike">
                <a:solidFill>
                  <a:schemeClr val="dk1"/>
                </a:solidFill>
                <a:latin typeface="Play"/>
                <a:ea typeface="Play"/>
                <a:cs typeface="Play"/>
                <a:sym typeface="Play"/>
              </a:rPr>
              <a:t>Beneficios Públicos</a:t>
            </a:r>
            <a:endParaRPr b="0" i="0" sz="2400" u="none" cap="none" strike="noStrike">
              <a:solidFill>
                <a:srgbClr val="000000"/>
              </a:solidFill>
              <a:latin typeface="Play"/>
              <a:ea typeface="Play"/>
              <a:cs typeface="Play"/>
              <a:sym typeface="Play"/>
            </a:endParaRPr>
          </a:p>
          <a:p>
            <a:pPr indent="-228600" lvl="1" marL="457200" marR="0" rtl="0" algn="l">
              <a:lnSpc>
                <a:spcPct val="90000"/>
              </a:lnSpc>
              <a:spcBef>
                <a:spcPts val="600"/>
              </a:spcBef>
              <a:spcAft>
                <a:spcPts val="0"/>
              </a:spcAft>
              <a:buClr>
                <a:schemeClr val="dk1"/>
              </a:buClr>
              <a:buSzPts val="2200"/>
              <a:buFont typeface="Arial"/>
              <a:buChar char="•"/>
            </a:pPr>
            <a:r>
              <a:rPr b="0" i="0" lang="en-US" sz="2400" u="none" cap="none" strike="noStrike">
                <a:solidFill>
                  <a:schemeClr val="dk1"/>
                </a:solidFill>
                <a:latin typeface="Play"/>
                <a:ea typeface="Play"/>
                <a:cs typeface="Play"/>
                <a:sym typeface="Play"/>
              </a:rPr>
              <a:t>Empaque</a:t>
            </a:r>
            <a:endParaRPr b="0" i="0" sz="2400" u="none" cap="none" strike="noStrike">
              <a:solidFill>
                <a:srgbClr val="000000"/>
              </a:solidFill>
              <a:latin typeface="Play"/>
              <a:ea typeface="Play"/>
              <a:cs typeface="Play"/>
              <a:sym typeface="Play"/>
            </a:endParaRPr>
          </a:p>
        </p:txBody>
      </p:sp>
      <p:grpSp>
        <p:nvGrpSpPr>
          <p:cNvPr id="738" name="Google Shape;738;p63"/>
          <p:cNvGrpSpPr/>
          <p:nvPr/>
        </p:nvGrpSpPr>
        <p:grpSpPr>
          <a:xfrm>
            <a:off x="10103605" y="5865290"/>
            <a:ext cx="731521" cy="673460"/>
            <a:chOff x="3940602" y="308034"/>
            <a:chExt cx="2116791" cy="3428999"/>
          </a:xfrm>
        </p:grpSpPr>
        <p:sp>
          <p:nvSpPr>
            <p:cNvPr id="739" name="Google Shape;739;p63"/>
            <p:cNvSpPr/>
            <p:nvPr/>
          </p:nvSpPr>
          <p:spPr>
            <a:xfrm>
              <a:off x="3940602" y="308034"/>
              <a:ext cx="566743" cy="34289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740" name="Google Shape;740;p63"/>
            <p:cNvSpPr/>
            <p:nvPr/>
          </p:nvSpPr>
          <p:spPr>
            <a:xfrm>
              <a:off x="4715626" y="308034"/>
              <a:ext cx="566743" cy="34289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741" name="Google Shape;741;p63"/>
            <p:cNvSpPr/>
            <p:nvPr/>
          </p:nvSpPr>
          <p:spPr>
            <a:xfrm>
              <a:off x="5490650" y="308034"/>
              <a:ext cx="566743" cy="34289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5" name="Shape 745"/>
        <p:cNvGrpSpPr/>
        <p:nvPr/>
      </p:nvGrpSpPr>
      <p:grpSpPr>
        <a:xfrm>
          <a:off x="0" y="0"/>
          <a:ext cx="0" cy="0"/>
          <a:chOff x="0" y="0"/>
          <a:chExt cx="0" cy="0"/>
        </a:xfrm>
      </p:grpSpPr>
      <p:grpSp>
        <p:nvGrpSpPr>
          <p:cNvPr id="746" name="Google Shape;746;p64"/>
          <p:cNvGrpSpPr/>
          <p:nvPr/>
        </p:nvGrpSpPr>
        <p:grpSpPr>
          <a:xfrm>
            <a:off x="0" y="1083484"/>
            <a:ext cx="355241" cy="673500"/>
            <a:chOff x="0" y="823811"/>
            <a:chExt cx="355241" cy="673500"/>
          </a:xfrm>
        </p:grpSpPr>
        <p:sp>
          <p:nvSpPr>
            <p:cNvPr id="747" name="Google Shape;747;p64"/>
            <p:cNvSpPr/>
            <p:nvPr/>
          </p:nvSpPr>
          <p:spPr>
            <a:xfrm>
              <a:off x="0" y="823811"/>
              <a:ext cx="87300" cy="6735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Play"/>
                <a:ea typeface="Play"/>
                <a:cs typeface="Play"/>
                <a:sym typeface="Play"/>
              </a:endParaRPr>
            </a:p>
          </p:txBody>
        </p:sp>
        <p:sp>
          <p:nvSpPr>
            <p:cNvPr id="748" name="Google Shape;748;p64"/>
            <p:cNvSpPr/>
            <p:nvPr/>
          </p:nvSpPr>
          <p:spPr>
            <a:xfrm>
              <a:off x="159341" y="823811"/>
              <a:ext cx="195900" cy="6735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Play"/>
                <a:ea typeface="Play"/>
                <a:cs typeface="Play"/>
                <a:sym typeface="Play"/>
              </a:endParaRPr>
            </a:p>
          </p:txBody>
        </p:sp>
      </p:grpSp>
      <p:sp>
        <p:nvSpPr>
          <p:cNvPr id="749" name="Google Shape;749;p64"/>
          <p:cNvSpPr/>
          <p:nvPr/>
        </p:nvSpPr>
        <p:spPr>
          <a:xfrm flipH="1">
            <a:off x="852315" y="1083469"/>
            <a:ext cx="4297800" cy="273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Play"/>
              <a:ea typeface="Play"/>
              <a:cs typeface="Play"/>
              <a:sym typeface="Play"/>
            </a:endParaRPr>
          </a:p>
        </p:txBody>
      </p:sp>
      <p:sp>
        <p:nvSpPr>
          <p:cNvPr id="750" name="Google Shape;750;p64"/>
          <p:cNvSpPr/>
          <p:nvPr/>
        </p:nvSpPr>
        <p:spPr>
          <a:xfrm flipH="1">
            <a:off x="11576400" y="0"/>
            <a:ext cx="61560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Play"/>
              <a:ea typeface="Play"/>
              <a:cs typeface="Play"/>
              <a:sym typeface="Play"/>
            </a:endParaRPr>
          </a:p>
        </p:txBody>
      </p:sp>
      <p:sp>
        <p:nvSpPr>
          <p:cNvPr id="751" name="Google Shape;751;p64"/>
          <p:cNvSpPr txBox="1"/>
          <p:nvPr/>
        </p:nvSpPr>
        <p:spPr>
          <a:xfrm>
            <a:off x="852313" y="319250"/>
            <a:ext cx="9617053" cy="7347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002060"/>
              </a:buClr>
              <a:buSzPts val="3600"/>
              <a:buFont typeface="Trebuchet MS"/>
              <a:buNone/>
            </a:pPr>
            <a:r>
              <a:rPr b="0" i="0" lang="en-US" sz="4400" u="none" cap="none" strike="noStrike">
                <a:solidFill>
                  <a:schemeClr val="dk1"/>
                </a:solidFill>
                <a:latin typeface="Play"/>
                <a:ea typeface="Play"/>
                <a:cs typeface="Play"/>
                <a:sym typeface="Play"/>
              </a:rPr>
              <a:t>Paso III: Reubicación Temporal</a:t>
            </a:r>
            <a:endParaRPr/>
          </a:p>
        </p:txBody>
      </p:sp>
      <p:sp>
        <p:nvSpPr>
          <p:cNvPr id="752" name="Google Shape;752;p64"/>
          <p:cNvSpPr txBox="1"/>
          <p:nvPr/>
        </p:nvSpPr>
        <p:spPr>
          <a:xfrm>
            <a:off x="768779" y="1629555"/>
            <a:ext cx="10394082" cy="4798237"/>
          </a:xfrm>
          <a:prstGeom prst="rect">
            <a:avLst/>
          </a:prstGeom>
          <a:noFill/>
          <a:ln>
            <a:noFill/>
          </a:ln>
        </p:spPr>
        <p:txBody>
          <a:bodyPr anchorCtr="0" anchor="t" bIns="45700" lIns="91425" spcFirstLastPara="1" rIns="91425" wrap="square" tIns="45700">
            <a:spAutoFit/>
          </a:bodyPr>
          <a:lstStyle/>
          <a:p>
            <a:pPr indent="-228600" lvl="1" marL="457200" marR="0" rtl="0" algn="l">
              <a:lnSpc>
                <a:spcPct val="90000"/>
              </a:lnSpc>
              <a:spcBef>
                <a:spcPts val="0"/>
              </a:spcBef>
              <a:spcAft>
                <a:spcPts val="0"/>
              </a:spcAft>
              <a:buClr>
                <a:schemeClr val="dk1"/>
              </a:buClr>
              <a:buSzPts val="2400"/>
              <a:buFont typeface="Arial"/>
              <a:buChar char="•"/>
            </a:pPr>
            <a:r>
              <a:rPr b="0" i="0" lang="en-US" sz="2400" u="none" cap="none" strike="noStrike">
                <a:solidFill>
                  <a:schemeClr val="dk1"/>
                </a:solidFill>
                <a:latin typeface="Play"/>
                <a:ea typeface="Play"/>
                <a:cs typeface="Play"/>
                <a:sym typeface="Play"/>
              </a:rPr>
              <a:t>30 día previo a la fecha programada de inicio de construcción, su Coordinador de Residentes se comunicará con usted para informarle de su unidad designada/destino y programará la mudanza, la cual será 1 semana previo a o a más tardar 48 horas (2 días) antes de la fecha de inicio de construcción.</a:t>
            </a:r>
            <a:endParaRPr b="0" i="0" sz="2400" u="none" cap="none" strike="noStrike">
              <a:solidFill>
                <a:srgbClr val="000000"/>
              </a:solidFill>
              <a:latin typeface="Play"/>
              <a:ea typeface="Play"/>
              <a:cs typeface="Play"/>
              <a:sym typeface="Play"/>
            </a:endParaRPr>
          </a:p>
          <a:p>
            <a:pPr indent="-76200" lvl="1" marL="457200" marR="0" rtl="0" algn="l">
              <a:lnSpc>
                <a:spcPct val="90000"/>
              </a:lnSpc>
              <a:spcBef>
                <a:spcPts val="600"/>
              </a:spcBef>
              <a:spcAft>
                <a:spcPts val="0"/>
              </a:spcAft>
              <a:buNone/>
            </a:pPr>
            <a:r>
              <a:t/>
            </a:r>
            <a:endParaRPr b="0" i="0" sz="2400" u="none" cap="none" strike="noStrike">
              <a:solidFill>
                <a:schemeClr val="dk1"/>
              </a:solidFill>
              <a:latin typeface="Play"/>
              <a:ea typeface="Play"/>
              <a:cs typeface="Play"/>
              <a:sym typeface="Play"/>
            </a:endParaRPr>
          </a:p>
          <a:p>
            <a:pPr indent="-228600" lvl="1" marL="457200" marR="0" rtl="0" algn="l">
              <a:lnSpc>
                <a:spcPct val="90000"/>
              </a:lnSpc>
              <a:spcBef>
                <a:spcPts val="600"/>
              </a:spcBef>
              <a:spcAft>
                <a:spcPts val="0"/>
              </a:spcAft>
              <a:buClr>
                <a:schemeClr val="dk1"/>
              </a:buClr>
              <a:buSzPts val="2400"/>
              <a:buFont typeface="Arial"/>
              <a:buChar char="•"/>
            </a:pPr>
            <a:r>
              <a:rPr b="0" i="0" lang="en-US" sz="2400" u="none" cap="none" strike="noStrike">
                <a:solidFill>
                  <a:schemeClr val="dk1"/>
                </a:solidFill>
                <a:latin typeface="Play"/>
                <a:ea typeface="Play"/>
                <a:cs typeface="Play"/>
                <a:sym typeface="Play"/>
              </a:rPr>
              <a:t>Los Coordinadores de Residentes facilitarán toda la logística de la mudanza, incluyendo:</a:t>
            </a:r>
            <a:endParaRPr b="0" i="0" sz="2400" u="none" cap="none" strike="noStrike">
              <a:solidFill>
                <a:srgbClr val="000000"/>
              </a:solidFill>
              <a:latin typeface="Play"/>
              <a:ea typeface="Play"/>
              <a:cs typeface="Play"/>
              <a:sym typeface="Play"/>
            </a:endParaRPr>
          </a:p>
          <a:p>
            <a:pPr indent="-228600" lvl="3" marL="1657350" marR="0" rtl="0" algn="l">
              <a:lnSpc>
                <a:spcPct val="90000"/>
              </a:lnSpc>
              <a:spcBef>
                <a:spcPts val="600"/>
              </a:spcBef>
              <a:spcAft>
                <a:spcPts val="0"/>
              </a:spcAft>
              <a:buClr>
                <a:schemeClr val="dk1"/>
              </a:buClr>
              <a:buSzPts val="2400"/>
              <a:buFont typeface="Arial"/>
              <a:buChar char="•"/>
            </a:pPr>
            <a:r>
              <a:rPr b="0" i="0" lang="en-US" sz="2400" u="none" cap="none" strike="noStrike">
                <a:solidFill>
                  <a:schemeClr val="dk1"/>
                </a:solidFill>
                <a:latin typeface="Play"/>
                <a:ea typeface="Play"/>
                <a:cs typeface="Play"/>
                <a:sym typeface="Play"/>
              </a:rPr>
              <a:t>Personal de mudanzas: Se brindará personal de mudanza y empaque profesional</a:t>
            </a:r>
            <a:endParaRPr/>
          </a:p>
          <a:p>
            <a:pPr indent="-228600" lvl="3" marL="1657350" marR="0" rtl="0" algn="l">
              <a:lnSpc>
                <a:spcPct val="90000"/>
              </a:lnSpc>
              <a:spcBef>
                <a:spcPts val="600"/>
              </a:spcBef>
              <a:spcAft>
                <a:spcPts val="0"/>
              </a:spcAft>
              <a:buClr>
                <a:schemeClr val="dk1"/>
              </a:buClr>
              <a:buSzPts val="2400"/>
              <a:buFont typeface="Arial"/>
              <a:buChar char="•"/>
            </a:pPr>
            <a:r>
              <a:rPr b="0" i="0" lang="en-US" sz="2400" u="none" cap="none" strike="noStrike">
                <a:solidFill>
                  <a:schemeClr val="dk1"/>
                </a:solidFill>
                <a:latin typeface="Play"/>
                <a:ea typeface="Play"/>
                <a:cs typeface="Play"/>
                <a:sym typeface="Play"/>
              </a:rPr>
              <a:t>Almacenamiento: Se identificará y comunicará un espacio específico de almacenamiento a los residentes</a:t>
            </a:r>
            <a:endParaRPr b="0" i="0" sz="2400" u="none" cap="none" strike="noStrike">
              <a:solidFill>
                <a:srgbClr val="000000"/>
              </a:solidFill>
              <a:latin typeface="Play"/>
              <a:ea typeface="Play"/>
              <a:cs typeface="Play"/>
              <a:sym typeface="Play"/>
            </a:endParaRPr>
          </a:p>
          <a:p>
            <a:pPr indent="-228600" lvl="3" marL="1657350" marR="0" rtl="0" algn="l">
              <a:lnSpc>
                <a:spcPct val="90000"/>
              </a:lnSpc>
              <a:spcBef>
                <a:spcPts val="600"/>
              </a:spcBef>
              <a:spcAft>
                <a:spcPts val="0"/>
              </a:spcAft>
              <a:buClr>
                <a:schemeClr val="dk1"/>
              </a:buClr>
              <a:buSzPts val="2400"/>
              <a:buFont typeface="Arial"/>
              <a:buChar char="•"/>
            </a:pPr>
            <a:r>
              <a:rPr b="0" i="0" lang="en-US" sz="2400" u="none" cap="none" strike="noStrike">
                <a:solidFill>
                  <a:schemeClr val="dk1"/>
                </a:solidFill>
                <a:latin typeface="Play"/>
                <a:ea typeface="Play"/>
                <a:cs typeface="Play"/>
                <a:sym typeface="Play"/>
              </a:rPr>
              <a:t>Acceso al buzón de correo, llaves</a:t>
            </a:r>
            <a:endParaRPr/>
          </a:p>
        </p:txBody>
      </p:sp>
      <p:grpSp>
        <p:nvGrpSpPr>
          <p:cNvPr id="753" name="Google Shape;753;p64"/>
          <p:cNvGrpSpPr/>
          <p:nvPr/>
        </p:nvGrpSpPr>
        <p:grpSpPr>
          <a:xfrm>
            <a:off x="10103605" y="5865290"/>
            <a:ext cx="731521" cy="673460"/>
            <a:chOff x="3940602" y="308034"/>
            <a:chExt cx="2116791" cy="3428999"/>
          </a:xfrm>
        </p:grpSpPr>
        <p:sp>
          <p:nvSpPr>
            <p:cNvPr id="754" name="Google Shape;754;p64"/>
            <p:cNvSpPr/>
            <p:nvPr/>
          </p:nvSpPr>
          <p:spPr>
            <a:xfrm>
              <a:off x="3940602" y="308034"/>
              <a:ext cx="566743" cy="34289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755" name="Google Shape;755;p64"/>
            <p:cNvSpPr/>
            <p:nvPr/>
          </p:nvSpPr>
          <p:spPr>
            <a:xfrm>
              <a:off x="4715626" y="308034"/>
              <a:ext cx="566743" cy="34289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756" name="Google Shape;756;p64"/>
            <p:cNvSpPr/>
            <p:nvPr/>
          </p:nvSpPr>
          <p:spPr>
            <a:xfrm>
              <a:off x="5490650" y="308034"/>
              <a:ext cx="566743" cy="34289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g35eec399cb7_0_2771"/>
          <p:cNvSpPr/>
          <p:nvPr/>
        </p:nvSpPr>
        <p:spPr>
          <a:xfrm>
            <a:off x="-25" y="2273700"/>
            <a:ext cx="12192025" cy="2310600"/>
          </a:xfrm>
          <a:prstGeom prst="rect">
            <a:avLst/>
          </a:prstGeom>
          <a:solidFill>
            <a:srgbClr val="44C1A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07" name="Google Shape;207;g35eec399cb7_0_2771"/>
          <p:cNvSpPr txBox="1"/>
          <p:nvPr/>
        </p:nvSpPr>
        <p:spPr>
          <a:xfrm>
            <a:off x="754054" y="2921184"/>
            <a:ext cx="10613107" cy="1015632"/>
          </a:xfrm>
          <a:prstGeom prst="rect">
            <a:avLst/>
          </a:prstGeom>
          <a:noFill/>
          <a:ln>
            <a:noFill/>
          </a:ln>
        </p:spPr>
        <p:txBody>
          <a:bodyPr anchorCtr="0" anchor="t" bIns="91425" lIns="91425" spcFirstLastPara="1" rIns="91425" wrap="square" tIns="91425">
            <a:spAutoFit/>
          </a:bodyPr>
          <a:lstStyle/>
          <a:p>
            <a:pPr indent="0" lvl="0" marL="0" marR="0" rtl="0" algn="ctr">
              <a:lnSpc>
                <a:spcPct val="90000"/>
              </a:lnSpc>
              <a:spcBef>
                <a:spcPts val="0"/>
              </a:spcBef>
              <a:spcAft>
                <a:spcPts val="0"/>
              </a:spcAft>
              <a:buClr>
                <a:srgbClr val="000000"/>
              </a:buClr>
              <a:buSzPts val="6000"/>
              <a:buFont typeface="Arial"/>
              <a:buNone/>
            </a:pPr>
            <a:r>
              <a:rPr b="1" i="0" lang="en-US" sz="6000" u="none" cap="none" strike="noStrike">
                <a:solidFill>
                  <a:schemeClr val="lt1"/>
                </a:solidFill>
                <a:latin typeface="Play"/>
                <a:ea typeface="Play"/>
                <a:cs typeface="Play"/>
                <a:sym typeface="Play"/>
              </a:rPr>
              <a:t>GENERALIDADES DE PACT</a:t>
            </a:r>
            <a:endParaRPr b="1" i="0" sz="6000" u="none" cap="none" strike="noStrike">
              <a:solidFill>
                <a:schemeClr val="lt1"/>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0" name="Shape 760"/>
        <p:cNvGrpSpPr/>
        <p:nvPr/>
      </p:nvGrpSpPr>
      <p:grpSpPr>
        <a:xfrm>
          <a:off x="0" y="0"/>
          <a:ext cx="0" cy="0"/>
          <a:chOff x="0" y="0"/>
          <a:chExt cx="0" cy="0"/>
        </a:xfrm>
      </p:grpSpPr>
      <p:grpSp>
        <p:nvGrpSpPr>
          <p:cNvPr id="761" name="Google Shape;761;p65"/>
          <p:cNvGrpSpPr/>
          <p:nvPr/>
        </p:nvGrpSpPr>
        <p:grpSpPr>
          <a:xfrm>
            <a:off x="0" y="1083484"/>
            <a:ext cx="355241" cy="673500"/>
            <a:chOff x="0" y="823811"/>
            <a:chExt cx="355241" cy="673500"/>
          </a:xfrm>
        </p:grpSpPr>
        <p:sp>
          <p:nvSpPr>
            <p:cNvPr id="762" name="Google Shape;762;p65"/>
            <p:cNvSpPr/>
            <p:nvPr/>
          </p:nvSpPr>
          <p:spPr>
            <a:xfrm>
              <a:off x="0" y="823811"/>
              <a:ext cx="87300" cy="6735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Play"/>
                <a:ea typeface="Play"/>
                <a:cs typeface="Play"/>
                <a:sym typeface="Play"/>
              </a:endParaRPr>
            </a:p>
          </p:txBody>
        </p:sp>
        <p:sp>
          <p:nvSpPr>
            <p:cNvPr id="763" name="Google Shape;763;p65"/>
            <p:cNvSpPr/>
            <p:nvPr/>
          </p:nvSpPr>
          <p:spPr>
            <a:xfrm>
              <a:off x="159341" y="823811"/>
              <a:ext cx="195900" cy="6735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Play"/>
                <a:ea typeface="Play"/>
                <a:cs typeface="Play"/>
                <a:sym typeface="Play"/>
              </a:endParaRPr>
            </a:p>
          </p:txBody>
        </p:sp>
      </p:grpSp>
      <p:sp>
        <p:nvSpPr>
          <p:cNvPr id="764" name="Google Shape;764;p65"/>
          <p:cNvSpPr/>
          <p:nvPr/>
        </p:nvSpPr>
        <p:spPr>
          <a:xfrm flipH="1">
            <a:off x="852315" y="1083469"/>
            <a:ext cx="4297800" cy="273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Play"/>
              <a:ea typeface="Play"/>
              <a:cs typeface="Play"/>
              <a:sym typeface="Play"/>
            </a:endParaRPr>
          </a:p>
        </p:txBody>
      </p:sp>
      <p:sp>
        <p:nvSpPr>
          <p:cNvPr id="765" name="Google Shape;765;p65"/>
          <p:cNvSpPr/>
          <p:nvPr/>
        </p:nvSpPr>
        <p:spPr>
          <a:xfrm flipH="1">
            <a:off x="11576400" y="0"/>
            <a:ext cx="61560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Play"/>
              <a:ea typeface="Play"/>
              <a:cs typeface="Play"/>
              <a:sym typeface="Play"/>
            </a:endParaRPr>
          </a:p>
        </p:txBody>
      </p:sp>
      <p:sp>
        <p:nvSpPr>
          <p:cNvPr id="766" name="Google Shape;766;p65"/>
          <p:cNvSpPr txBox="1"/>
          <p:nvPr/>
        </p:nvSpPr>
        <p:spPr>
          <a:xfrm>
            <a:off x="852313" y="319250"/>
            <a:ext cx="10535777" cy="734700"/>
          </a:xfrm>
          <a:prstGeom prst="rect">
            <a:avLst/>
          </a:prstGeom>
          <a:noFill/>
          <a:ln>
            <a:noFill/>
          </a:ln>
        </p:spPr>
        <p:txBody>
          <a:bodyPr anchorCtr="0" anchor="t" bIns="45700" lIns="91425" spcFirstLastPara="1" rIns="91425" wrap="square" tIns="45700">
            <a:normAutofit fontScale="92500"/>
          </a:bodyPr>
          <a:lstStyle/>
          <a:p>
            <a:pPr indent="0" lvl="0" marL="0" marR="0" rtl="0" algn="l">
              <a:lnSpc>
                <a:spcPct val="90000"/>
              </a:lnSpc>
              <a:spcBef>
                <a:spcPts val="0"/>
              </a:spcBef>
              <a:spcAft>
                <a:spcPts val="0"/>
              </a:spcAft>
              <a:buClr>
                <a:srgbClr val="002060"/>
              </a:buClr>
              <a:buSzPct val="88452"/>
              <a:buFont typeface="Trebuchet MS"/>
              <a:buNone/>
            </a:pPr>
            <a:r>
              <a:rPr b="0" i="0" lang="en-US" sz="4400" u="none" cap="none" strike="noStrike">
                <a:solidFill>
                  <a:schemeClr val="dk1"/>
                </a:solidFill>
                <a:latin typeface="Play"/>
                <a:ea typeface="Play"/>
                <a:cs typeface="Play"/>
                <a:sym typeface="Play"/>
              </a:rPr>
              <a:t>Paso IV: Durante la Reubicación Temporal</a:t>
            </a:r>
            <a:endParaRPr/>
          </a:p>
        </p:txBody>
      </p:sp>
      <p:sp>
        <p:nvSpPr>
          <p:cNvPr id="767" name="Google Shape;767;p65"/>
          <p:cNvSpPr txBox="1"/>
          <p:nvPr/>
        </p:nvSpPr>
        <p:spPr>
          <a:xfrm>
            <a:off x="768779" y="1629555"/>
            <a:ext cx="10394082" cy="4056495"/>
          </a:xfrm>
          <a:prstGeom prst="rect">
            <a:avLst/>
          </a:prstGeom>
          <a:noFill/>
          <a:ln>
            <a:noFill/>
          </a:ln>
        </p:spPr>
        <p:txBody>
          <a:bodyPr anchorCtr="0" anchor="t" bIns="45700" lIns="91425" spcFirstLastPara="1" rIns="91425" wrap="square" tIns="45700">
            <a:spAutoFit/>
          </a:bodyPr>
          <a:lstStyle/>
          <a:p>
            <a:pPr indent="-228600" lvl="0" marL="285750" marR="0" rtl="0" algn="l">
              <a:lnSpc>
                <a:spcPct val="90000"/>
              </a:lnSpc>
              <a:spcBef>
                <a:spcPts val="0"/>
              </a:spcBef>
              <a:spcAft>
                <a:spcPts val="0"/>
              </a:spcAft>
              <a:buClr>
                <a:schemeClr val="dk1"/>
              </a:buClr>
              <a:buSzPts val="2400"/>
              <a:buFont typeface="Arial"/>
              <a:buChar char="•"/>
            </a:pPr>
            <a:r>
              <a:rPr b="0" i="0" lang="en-US" sz="2400" u="none" cap="none" strike="noStrike">
                <a:solidFill>
                  <a:schemeClr val="dk1"/>
                </a:solidFill>
                <a:latin typeface="Play"/>
                <a:ea typeface="Play"/>
                <a:cs typeface="Play"/>
                <a:sym typeface="Play"/>
              </a:rPr>
              <a:t>Los Coordinadores de Residentes conducirán seguimientos semanales con los inquilinos reubicados para asegurar que su reubicación está avanzando sin problemas. </a:t>
            </a:r>
            <a:endParaRPr b="0" i="0" sz="1400" u="none" cap="none" strike="noStrike">
              <a:solidFill>
                <a:srgbClr val="000000"/>
              </a:solidFill>
              <a:latin typeface="Play"/>
              <a:ea typeface="Play"/>
              <a:cs typeface="Play"/>
              <a:sym typeface="Play"/>
            </a:endParaRPr>
          </a:p>
          <a:p>
            <a:pPr indent="-76200" lvl="0" marL="285750" marR="0" rtl="0" algn="l">
              <a:lnSpc>
                <a:spcPct val="90000"/>
              </a:lnSpc>
              <a:spcBef>
                <a:spcPts val="600"/>
              </a:spcBef>
              <a:spcAft>
                <a:spcPts val="0"/>
              </a:spcAft>
              <a:buNone/>
            </a:pPr>
            <a:r>
              <a:t/>
            </a:r>
            <a:endParaRPr b="0" i="0" sz="2400" u="none" cap="none" strike="noStrike">
              <a:solidFill>
                <a:schemeClr val="dk1"/>
              </a:solidFill>
              <a:latin typeface="Play"/>
              <a:ea typeface="Play"/>
              <a:cs typeface="Play"/>
              <a:sym typeface="Play"/>
            </a:endParaRPr>
          </a:p>
          <a:p>
            <a:pPr indent="-228600" lvl="0" marL="285750" marR="0" rtl="0" algn="l">
              <a:lnSpc>
                <a:spcPct val="90000"/>
              </a:lnSpc>
              <a:spcBef>
                <a:spcPts val="600"/>
              </a:spcBef>
              <a:spcAft>
                <a:spcPts val="0"/>
              </a:spcAft>
              <a:buClr>
                <a:schemeClr val="dk1"/>
              </a:buClr>
              <a:buSzPts val="2400"/>
              <a:buFont typeface="Arial"/>
              <a:buChar char="•"/>
            </a:pPr>
            <a:r>
              <a:rPr b="0" i="0" lang="en-US" sz="2400" u="none" cap="none" strike="noStrike">
                <a:solidFill>
                  <a:schemeClr val="dk1"/>
                </a:solidFill>
                <a:latin typeface="Play"/>
                <a:ea typeface="Play"/>
                <a:cs typeface="Play"/>
                <a:sym typeface="Play"/>
              </a:rPr>
              <a:t>Ellos coordinarán simultáneamente con el Contratista General (CG) para poder asegurar que el trabajo de renovación esté avanzando al paso adecuado. </a:t>
            </a:r>
            <a:endParaRPr b="0" i="0" sz="1400" u="none" cap="none" strike="noStrike">
              <a:solidFill>
                <a:srgbClr val="000000"/>
              </a:solidFill>
              <a:latin typeface="Play"/>
              <a:ea typeface="Play"/>
              <a:cs typeface="Play"/>
              <a:sym typeface="Play"/>
            </a:endParaRPr>
          </a:p>
          <a:p>
            <a:pPr indent="-76200" lvl="0" marL="285750" marR="0" rtl="0" algn="l">
              <a:lnSpc>
                <a:spcPct val="90000"/>
              </a:lnSpc>
              <a:spcBef>
                <a:spcPts val="600"/>
              </a:spcBef>
              <a:spcAft>
                <a:spcPts val="0"/>
              </a:spcAft>
              <a:buNone/>
            </a:pPr>
            <a:r>
              <a:t/>
            </a:r>
            <a:endParaRPr b="0" i="0" sz="2400" u="none" cap="none" strike="noStrike">
              <a:solidFill>
                <a:schemeClr val="dk1"/>
              </a:solidFill>
              <a:latin typeface="Play"/>
              <a:ea typeface="Play"/>
              <a:cs typeface="Play"/>
              <a:sym typeface="Play"/>
            </a:endParaRPr>
          </a:p>
          <a:p>
            <a:pPr indent="-228600" lvl="0" marL="285750" marR="0" rtl="0" algn="l">
              <a:lnSpc>
                <a:spcPct val="90000"/>
              </a:lnSpc>
              <a:spcBef>
                <a:spcPts val="600"/>
              </a:spcBef>
              <a:spcAft>
                <a:spcPts val="0"/>
              </a:spcAft>
              <a:buClr>
                <a:schemeClr val="dk1"/>
              </a:buClr>
              <a:buSzPts val="2400"/>
              <a:buFont typeface="Arial"/>
              <a:buChar char="•"/>
            </a:pPr>
            <a:r>
              <a:rPr b="0" i="0" lang="en-US" sz="2400" u="none" cap="none" strike="noStrike">
                <a:solidFill>
                  <a:schemeClr val="dk1"/>
                </a:solidFill>
                <a:latin typeface="Play"/>
                <a:ea typeface="Play"/>
                <a:cs typeface="Play"/>
                <a:sym typeface="Play"/>
              </a:rPr>
              <a:t>Este proceso de seguimiento paralelo tiene el objetivo de asegurar que los residentes puedan retornar a sus unidades dentro del marco de tiempo programado.</a:t>
            </a:r>
            <a:endParaRPr b="0" i="0" sz="1400" u="none" cap="none" strike="noStrike">
              <a:solidFill>
                <a:srgbClr val="000000"/>
              </a:solidFill>
              <a:latin typeface="Play"/>
              <a:ea typeface="Play"/>
              <a:cs typeface="Play"/>
              <a:sym typeface="Play"/>
            </a:endParaRPr>
          </a:p>
        </p:txBody>
      </p:sp>
      <p:grpSp>
        <p:nvGrpSpPr>
          <p:cNvPr id="768" name="Google Shape;768;p65"/>
          <p:cNvGrpSpPr/>
          <p:nvPr/>
        </p:nvGrpSpPr>
        <p:grpSpPr>
          <a:xfrm>
            <a:off x="10103605" y="5865290"/>
            <a:ext cx="731521" cy="673460"/>
            <a:chOff x="3940602" y="308034"/>
            <a:chExt cx="2116791" cy="3428999"/>
          </a:xfrm>
        </p:grpSpPr>
        <p:sp>
          <p:nvSpPr>
            <p:cNvPr id="769" name="Google Shape;769;p65"/>
            <p:cNvSpPr/>
            <p:nvPr/>
          </p:nvSpPr>
          <p:spPr>
            <a:xfrm>
              <a:off x="3940602" y="308034"/>
              <a:ext cx="566743" cy="34289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770" name="Google Shape;770;p65"/>
            <p:cNvSpPr/>
            <p:nvPr/>
          </p:nvSpPr>
          <p:spPr>
            <a:xfrm>
              <a:off x="4715626" y="308034"/>
              <a:ext cx="566743" cy="34289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771" name="Google Shape;771;p65"/>
            <p:cNvSpPr/>
            <p:nvPr/>
          </p:nvSpPr>
          <p:spPr>
            <a:xfrm>
              <a:off x="5490650" y="308034"/>
              <a:ext cx="566743" cy="34289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5" name="Shape 775"/>
        <p:cNvGrpSpPr/>
        <p:nvPr/>
      </p:nvGrpSpPr>
      <p:grpSpPr>
        <a:xfrm>
          <a:off x="0" y="0"/>
          <a:ext cx="0" cy="0"/>
          <a:chOff x="0" y="0"/>
          <a:chExt cx="0" cy="0"/>
        </a:xfrm>
      </p:grpSpPr>
      <p:grpSp>
        <p:nvGrpSpPr>
          <p:cNvPr id="776" name="Google Shape;776;p66"/>
          <p:cNvGrpSpPr/>
          <p:nvPr/>
        </p:nvGrpSpPr>
        <p:grpSpPr>
          <a:xfrm>
            <a:off x="0" y="1083484"/>
            <a:ext cx="355241" cy="673500"/>
            <a:chOff x="0" y="823811"/>
            <a:chExt cx="355241" cy="673500"/>
          </a:xfrm>
        </p:grpSpPr>
        <p:sp>
          <p:nvSpPr>
            <p:cNvPr id="777" name="Google Shape;777;p66"/>
            <p:cNvSpPr/>
            <p:nvPr/>
          </p:nvSpPr>
          <p:spPr>
            <a:xfrm>
              <a:off x="0" y="823811"/>
              <a:ext cx="87300" cy="6735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Play"/>
                <a:ea typeface="Play"/>
                <a:cs typeface="Play"/>
                <a:sym typeface="Play"/>
              </a:endParaRPr>
            </a:p>
          </p:txBody>
        </p:sp>
        <p:sp>
          <p:nvSpPr>
            <p:cNvPr id="778" name="Google Shape;778;p66"/>
            <p:cNvSpPr/>
            <p:nvPr/>
          </p:nvSpPr>
          <p:spPr>
            <a:xfrm>
              <a:off x="159341" y="823811"/>
              <a:ext cx="195900" cy="6735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Play"/>
                <a:ea typeface="Play"/>
                <a:cs typeface="Play"/>
                <a:sym typeface="Play"/>
              </a:endParaRPr>
            </a:p>
          </p:txBody>
        </p:sp>
      </p:grpSp>
      <p:sp>
        <p:nvSpPr>
          <p:cNvPr id="779" name="Google Shape;779;p66"/>
          <p:cNvSpPr/>
          <p:nvPr/>
        </p:nvSpPr>
        <p:spPr>
          <a:xfrm flipH="1">
            <a:off x="852315" y="1083469"/>
            <a:ext cx="4297800" cy="273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Play"/>
              <a:ea typeface="Play"/>
              <a:cs typeface="Play"/>
              <a:sym typeface="Play"/>
            </a:endParaRPr>
          </a:p>
        </p:txBody>
      </p:sp>
      <p:sp>
        <p:nvSpPr>
          <p:cNvPr id="780" name="Google Shape;780;p66"/>
          <p:cNvSpPr/>
          <p:nvPr/>
        </p:nvSpPr>
        <p:spPr>
          <a:xfrm flipH="1">
            <a:off x="11576400" y="0"/>
            <a:ext cx="61560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Play"/>
              <a:ea typeface="Play"/>
              <a:cs typeface="Play"/>
              <a:sym typeface="Play"/>
            </a:endParaRPr>
          </a:p>
        </p:txBody>
      </p:sp>
      <p:sp>
        <p:nvSpPr>
          <p:cNvPr id="781" name="Google Shape;781;p66"/>
          <p:cNvSpPr txBox="1"/>
          <p:nvPr/>
        </p:nvSpPr>
        <p:spPr>
          <a:xfrm>
            <a:off x="852313" y="319250"/>
            <a:ext cx="9617053" cy="7347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002060"/>
              </a:buClr>
              <a:buSzPts val="3600"/>
              <a:buFont typeface="Trebuchet MS"/>
              <a:buNone/>
            </a:pPr>
            <a:r>
              <a:rPr b="0" i="0" lang="en-US" sz="4400" u="none" cap="none" strike="noStrike">
                <a:solidFill>
                  <a:schemeClr val="dk1"/>
                </a:solidFill>
                <a:latin typeface="Play"/>
                <a:ea typeface="Play"/>
                <a:cs typeface="Play"/>
                <a:sym typeface="Play"/>
              </a:rPr>
              <a:t>Paso V: Retorno a la Unidad</a:t>
            </a:r>
            <a:endParaRPr/>
          </a:p>
        </p:txBody>
      </p:sp>
      <p:sp>
        <p:nvSpPr>
          <p:cNvPr id="782" name="Google Shape;782;p66"/>
          <p:cNvSpPr txBox="1"/>
          <p:nvPr/>
        </p:nvSpPr>
        <p:spPr>
          <a:xfrm>
            <a:off x="768779" y="1629555"/>
            <a:ext cx="10394082" cy="4619726"/>
          </a:xfrm>
          <a:prstGeom prst="rect">
            <a:avLst/>
          </a:prstGeom>
          <a:noFill/>
          <a:ln>
            <a:noFill/>
          </a:ln>
        </p:spPr>
        <p:txBody>
          <a:bodyPr anchorCtr="0" anchor="t" bIns="45700" lIns="91425" spcFirstLastPara="1" rIns="91425" wrap="square" tIns="45700">
            <a:spAutoFit/>
          </a:bodyPr>
          <a:lstStyle/>
          <a:p>
            <a:pPr indent="-342900" lvl="0" marL="342900" marR="0" rtl="0" algn="l">
              <a:lnSpc>
                <a:spcPct val="90000"/>
              </a:lnSpc>
              <a:spcBef>
                <a:spcPts val="0"/>
              </a:spcBef>
              <a:spcAft>
                <a:spcPts val="0"/>
              </a:spcAft>
              <a:buClr>
                <a:srgbClr val="000000"/>
              </a:buClr>
              <a:buSzPts val="2400"/>
              <a:buFont typeface="Arial"/>
              <a:buChar char="•"/>
            </a:pPr>
            <a:r>
              <a:rPr b="0" i="0" lang="en-US" sz="2400" u="none" cap="none" strike="noStrike">
                <a:solidFill>
                  <a:schemeClr val="dk1"/>
                </a:solidFill>
                <a:latin typeface="Play"/>
                <a:ea typeface="Play"/>
                <a:cs typeface="Play"/>
                <a:sym typeface="Play"/>
              </a:rPr>
              <a:t>Los Coordinadores de Residentes facilitarán toda la logística de retorno pero no se limita a:</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0"/>
              </a:spcBef>
              <a:spcAft>
                <a:spcPts val="0"/>
              </a:spcAft>
              <a:buNone/>
            </a:pPr>
            <a:r>
              <a:t/>
            </a:r>
            <a:endParaRPr b="0" i="0" sz="2400" u="none" cap="none" strike="noStrike">
              <a:solidFill>
                <a:srgbClr val="000000"/>
              </a:solidFill>
              <a:latin typeface="Play"/>
              <a:ea typeface="Play"/>
              <a:cs typeface="Play"/>
              <a:sym typeface="Play"/>
            </a:endParaRPr>
          </a:p>
          <a:p>
            <a:pPr indent="-228600" lvl="1" marL="800100" marR="0" rtl="0" algn="l">
              <a:lnSpc>
                <a:spcPct val="90000"/>
              </a:lnSpc>
              <a:spcBef>
                <a:spcPts val="600"/>
              </a:spcBef>
              <a:spcAft>
                <a:spcPts val="0"/>
              </a:spcAft>
              <a:buClr>
                <a:schemeClr val="dk1"/>
              </a:buClr>
              <a:buSzPts val="2400"/>
              <a:buFont typeface="Courier New"/>
              <a:buChar char="o"/>
            </a:pPr>
            <a:r>
              <a:rPr b="0" i="0" lang="en-US" sz="2400" u="none" cap="none" strike="noStrike">
                <a:solidFill>
                  <a:schemeClr val="dk1"/>
                </a:solidFill>
                <a:latin typeface="Play"/>
                <a:ea typeface="Play"/>
                <a:cs typeface="Play"/>
                <a:sym typeface="Play"/>
              </a:rPr>
              <a:t>Trabajarán de cerca con el CG para asegurar la fecha de retorno</a:t>
            </a:r>
            <a:endParaRPr/>
          </a:p>
          <a:p>
            <a:pPr indent="-76200" lvl="0" marL="342900" marR="0" rtl="0" algn="l">
              <a:lnSpc>
                <a:spcPct val="90000"/>
              </a:lnSpc>
              <a:spcBef>
                <a:spcPts val="600"/>
              </a:spcBef>
              <a:spcAft>
                <a:spcPts val="0"/>
              </a:spcAft>
              <a:buClr>
                <a:schemeClr val="dk1"/>
              </a:buClr>
              <a:buSzPts val="2400"/>
              <a:buFont typeface="Arial"/>
              <a:buNone/>
            </a:pPr>
            <a:r>
              <a:t/>
            </a:r>
            <a:endParaRPr b="0" i="0" sz="2400" u="none" cap="none" strike="noStrike">
              <a:solidFill>
                <a:srgbClr val="000000"/>
              </a:solidFill>
              <a:latin typeface="Play"/>
              <a:ea typeface="Play"/>
              <a:cs typeface="Play"/>
              <a:sym typeface="Play"/>
            </a:endParaRPr>
          </a:p>
          <a:p>
            <a:pPr indent="-228600" lvl="1" marL="800100" marR="0" rtl="0" algn="l">
              <a:lnSpc>
                <a:spcPct val="90000"/>
              </a:lnSpc>
              <a:spcBef>
                <a:spcPts val="600"/>
              </a:spcBef>
              <a:spcAft>
                <a:spcPts val="0"/>
              </a:spcAft>
              <a:buClr>
                <a:schemeClr val="dk1"/>
              </a:buClr>
              <a:buSzPts val="2400"/>
              <a:buFont typeface="Courier New"/>
              <a:buChar char="o"/>
            </a:pPr>
            <a:r>
              <a:rPr b="0" i="0" lang="en-US" sz="2400" u="none" cap="none" strike="noStrike">
                <a:solidFill>
                  <a:schemeClr val="dk1"/>
                </a:solidFill>
                <a:latin typeface="Play"/>
                <a:ea typeface="Play"/>
                <a:cs typeface="Play"/>
                <a:sym typeface="Play"/>
              </a:rPr>
              <a:t>Comunicarán al residente todas las actualizaciones en relación a la fecha de retorno</a:t>
            </a:r>
            <a:endParaRPr b="0" i="0" sz="2400" u="none" cap="none" strike="noStrike">
              <a:solidFill>
                <a:schemeClr val="dk1"/>
              </a:solidFill>
              <a:latin typeface="Play"/>
              <a:ea typeface="Play"/>
              <a:cs typeface="Play"/>
              <a:sym typeface="Play"/>
            </a:endParaRPr>
          </a:p>
          <a:p>
            <a:pPr indent="-76200" lvl="0" marL="342900" marR="0" rtl="0" algn="l">
              <a:lnSpc>
                <a:spcPct val="90000"/>
              </a:lnSpc>
              <a:spcBef>
                <a:spcPts val="600"/>
              </a:spcBef>
              <a:spcAft>
                <a:spcPts val="0"/>
              </a:spcAft>
              <a:buClr>
                <a:schemeClr val="dk1"/>
              </a:buClr>
              <a:buSzPts val="2400"/>
              <a:buFont typeface="Arial"/>
              <a:buNone/>
            </a:pPr>
            <a:r>
              <a:t/>
            </a:r>
            <a:endParaRPr b="0" i="0" sz="2400" u="none" cap="none" strike="noStrike">
              <a:solidFill>
                <a:srgbClr val="000000"/>
              </a:solidFill>
              <a:latin typeface="Play"/>
              <a:ea typeface="Play"/>
              <a:cs typeface="Play"/>
              <a:sym typeface="Play"/>
            </a:endParaRPr>
          </a:p>
          <a:p>
            <a:pPr indent="-228600" lvl="1" marL="800100" marR="0" rtl="0" algn="l">
              <a:lnSpc>
                <a:spcPct val="90000"/>
              </a:lnSpc>
              <a:spcBef>
                <a:spcPts val="600"/>
              </a:spcBef>
              <a:spcAft>
                <a:spcPts val="0"/>
              </a:spcAft>
              <a:buClr>
                <a:schemeClr val="dk1"/>
              </a:buClr>
              <a:buSzPts val="2400"/>
              <a:buFont typeface="Courier New"/>
              <a:buChar char="o"/>
            </a:pPr>
            <a:r>
              <a:rPr b="0" i="0" lang="en-US" sz="2400" u="none" cap="none" strike="noStrike">
                <a:solidFill>
                  <a:schemeClr val="dk1"/>
                </a:solidFill>
                <a:latin typeface="Play"/>
                <a:ea typeface="Play"/>
                <a:cs typeface="Play"/>
                <a:sym typeface="Play"/>
              </a:rPr>
              <a:t>Activarán a los empacadores y al personal de mudanza</a:t>
            </a:r>
            <a:endParaRPr/>
          </a:p>
          <a:p>
            <a:pPr indent="-76200" lvl="0" marL="342900" marR="0" rtl="0" algn="l">
              <a:lnSpc>
                <a:spcPct val="90000"/>
              </a:lnSpc>
              <a:spcBef>
                <a:spcPts val="600"/>
              </a:spcBef>
              <a:spcAft>
                <a:spcPts val="0"/>
              </a:spcAft>
              <a:buClr>
                <a:schemeClr val="dk1"/>
              </a:buClr>
              <a:buSzPts val="2400"/>
              <a:buFont typeface="Arial"/>
              <a:buNone/>
            </a:pPr>
            <a:r>
              <a:t/>
            </a:r>
            <a:endParaRPr b="0" i="0" sz="2400" u="none" cap="none" strike="noStrike">
              <a:solidFill>
                <a:srgbClr val="000000"/>
              </a:solidFill>
              <a:latin typeface="Play"/>
              <a:ea typeface="Play"/>
              <a:cs typeface="Play"/>
              <a:sym typeface="Play"/>
            </a:endParaRPr>
          </a:p>
          <a:p>
            <a:pPr indent="-228600" lvl="1" marL="800100" marR="0" rtl="0" algn="l">
              <a:lnSpc>
                <a:spcPct val="90000"/>
              </a:lnSpc>
              <a:spcBef>
                <a:spcPts val="600"/>
              </a:spcBef>
              <a:spcAft>
                <a:spcPts val="0"/>
              </a:spcAft>
              <a:buClr>
                <a:schemeClr val="dk1"/>
              </a:buClr>
              <a:buSzPts val="2400"/>
              <a:buFont typeface="Courier New"/>
              <a:buChar char="o"/>
            </a:pPr>
            <a:r>
              <a:rPr b="0" i="0" lang="en-US" sz="2400" u="none" cap="none" strike="noStrike">
                <a:solidFill>
                  <a:schemeClr val="dk1"/>
                </a:solidFill>
                <a:latin typeface="Play"/>
                <a:ea typeface="Play"/>
                <a:cs typeface="Play"/>
                <a:sym typeface="Play"/>
              </a:rPr>
              <a:t>Recuperarán los artículos de los residentes que están en almacenamiento</a:t>
            </a:r>
            <a:endParaRPr b="0" i="0" sz="2400" u="none" cap="none" strike="noStrike">
              <a:solidFill>
                <a:schemeClr val="dk1"/>
              </a:solidFill>
              <a:latin typeface="Play"/>
              <a:ea typeface="Play"/>
              <a:cs typeface="Play"/>
              <a:sym typeface="Play"/>
            </a:endParaRPr>
          </a:p>
        </p:txBody>
      </p:sp>
      <p:grpSp>
        <p:nvGrpSpPr>
          <p:cNvPr id="783" name="Google Shape;783;p66"/>
          <p:cNvGrpSpPr/>
          <p:nvPr/>
        </p:nvGrpSpPr>
        <p:grpSpPr>
          <a:xfrm>
            <a:off x="10103605" y="5865290"/>
            <a:ext cx="731521" cy="673460"/>
            <a:chOff x="3940602" y="308034"/>
            <a:chExt cx="2116791" cy="3428999"/>
          </a:xfrm>
        </p:grpSpPr>
        <p:sp>
          <p:nvSpPr>
            <p:cNvPr id="784" name="Google Shape;784;p66"/>
            <p:cNvSpPr/>
            <p:nvPr/>
          </p:nvSpPr>
          <p:spPr>
            <a:xfrm>
              <a:off x="3940602" y="308034"/>
              <a:ext cx="566743" cy="34289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785" name="Google Shape;785;p66"/>
            <p:cNvSpPr/>
            <p:nvPr/>
          </p:nvSpPr>
          <p:spPr>
            <a:xfrm>
              <a:off x="4715626" y="308034"/>
              <a:ext cx="566743" cy="34289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786" name="Google Shape;786;p66"/>
            <p:cNvSpPr/>
            <p:nvPr/>
          </p:nvSpPr>
          <p:spPr>
            <a:xfrm>
              <a:off x="5490650" y="308034"/>
              <a:ext cx="566743" cy="34289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0" name="Shape 790"/>
        <p:cNvGrpSpPr/>
        <p:nvPr/>
      </p:nvGrpSpPr>
      <p:grpSpPr>
        <a:xfrm>
          <a:off x="0" y="0"/>
          <a:ext cx="0" cy="0"/>
          <a:chOff x="0" y="0"/>
          <a:chExt cx="0" cy="0"/>
        </a:xfrm>
      </p:grpSpPr>
      <p:grpSp>
        <p:nvGrpSpPr>
          <p:cNvPr id="791" name="Google Shape;791;p67"/>
          <p:cNvGrpSpPr/>
          <p:nvPr/>
        </p:nvGrpSpPr>
        <p:grpSpPr>
          <a:xfrm>
            <a:off x="0" y="1083484"/>
            <a:ext cx="355241" cy="673500"/>
            <a:chOff x="0" y="823811"/>
            <a:chExt cx="355241" cy="673500"/>
          </a:xfrm>
        </p:grpSpPr>
        <p:sp>
          <p:nvSpPr>
            <p:cNvPr id="792" name="Google Shape;792;p67"/>
            <p:cNvSpPr/>
            <p:nvPr/>
          </p:nvSpPr>
          <p:spPr>
            <a:xfrm>
              <a:off x="0" y="823811"/>
              <a:ext cx="87300" cy="6735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Play"/>
                <a:ea typeface="Play"/>
                <a:cs typeface="Play"/>
                <a:sym typeface="Play"/>
              </a:endParaRPr>
            </a:p>
          </p:txBody>
        </p:sp>
        <p:sp>
          <p:nvSpPr>
            <p:cNvPr id="793" name="Google Shape;793;p67"/>
            <p:cNvSpPr/>
            <p:nvPr/>
          </p:nvSpPr>
          <p:spPr>
            <a:xfrm>
              <a:off x="159341" y="823811"/>
              <a:ext cx="195900" cy="6735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Play"/>
                <a:ea typeface="Play"/>
                <a:cs typeface="Play"/>
                <a:sym typeface="Play"/>
              </a:endParaRPr>
            </a:p>
          </p:txBody>
        </p:sp>
      </p:grpSp>
      <p:sp>
        <p:nvSpPr>
          <p:cNvPr id="794" name="Google Shape;794;p67"/>
          <p:cNvSpPr/>
          <p:nvPr/>
        </p:nvSpPr>
        <p:spPr>
          <a:xfrm flipH="1">
            <a:off x="852315" y="1083469"/>
            <a:ext cx="4297800" cy="273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Play"/>
              <a:ea typeface="Play"/>
              <a:cs typeface="Play"/>
              <a:sym typeface="Play"/>
            </a:endParaRPr>
          </a:p>
        </p:txBody>
      </p:sp>
      <p:sp>
        <p:nvSpPr>
          <p:cNvPr id="795" name="Google Shape;795;p67"/>
          <p:cNvSpPr/>
          <p:nvPr/>
        </p:nvSpPr>
        <p:spPr>
          <a:xfrm flipH="1">
            <a:off x="11576400" y="0"/>
            <a:ext cx="61560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Play"/>
              <a:ea typeface="Play"/>
              <a:cs typeface="Play"/>
              <a:sym typeface="Play"/>
            </a:endParaRPr>
          </a:p>
        </p:txBody>
      </p:sp>
      <p:sp>
        <p:nvSpPr>
          <p:cNvPr id="796" name="Google Shape;796;p67"/>
          <p:cNvSpPr txBox="1"/>
          <p:nvPr/>
        </p:nvSpPr>
        <p:spPr>
          <a:xfrm>
            <a:off x="852313" y="319250"/>
            <a:ext cx="9617053" cy="7347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002060"/>
              </a:buClr>
              <a:buSzPts val="3600"/>
              <a:buFont typeface="Trebuchet MS"/>
              <a:buNone/>
            </a:pPr>
            <a:r>
              <a:rPr b="0" i="0" lang="en-US" sz="4400" u="none" cap="none" strike="noStrike">
                <a:solidFill>
                  <a:schemeClr val="dk1"/>
                </a:solidFill>
                <a:latin typeface="Play"/>
                <a:ea typeface="Play"/>
                <a:cs typeface="Play"/>
                <a:sym typeface="Play"/>
              </a:rPr>
              <a:t>Building Skills</a:t>
            </a:r>
            <a:endParaRPr/>
          </a:p>
        </p:txBody>
      </p:sp>
      <p:sp>
        <p:nvSpPr>
          <p:cNvPr id="797" name="Google Shape;797;p67"/>
          <p:cNvSpPr txBox="1"/>
          <p:nvPr/>
        </p:nvSpPr>
        <p:spPr>
          <a:xfrm>
            <a:off x="768779" y="1629555"/>
            <a:ext cx="10394082" cy="3785652"/>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rgbClr val="000000"/>
              </a:buClr>
              <a:buSzPts val="2400"/>
              <a:buFont typeface="Arial"/>
              <a:buChar char="•"/>
            </a:pPr>
            <a:r>
              <a:rPr b="0" i="0" lang="en-US" sz="2400" u="none" cap="none" strike="noStrike">
                <a:solidFill>
                  <a:srgbClr val="000000"/>
                </a:solidFill>
                <a:latin typeface="Play"/>
                <a:ea typeface="Play"/>
                <a:cs typeface="Play"/>
                <a:sym typeface="Play"/>
              </a:rPr>
              <a:t>Building Skills NY (BSNY) es una organización de desarrollo de fuerza laboral en la construcción sin fines de lucro que conecta las personas subempleadas o desempleadas de New York a actividades de entrenamiento en la construcción y oportunidades laborales a lo largo de la Ciudad de New York.</a:t>
            </a:r>
            <a:endParaRPr/>
          </a:p>
          <a:p>
            <a:pPr indent="-190500" lvl="0" marL="34290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Play"/>
              <a:ea typeface="Play"/>
              <a:cs typeface="Play"/>
              <a:sym typeface="Play"/>
            </a:endParaRPr>
          </a:p>
          <a:p>
            <a:pPr indent="-342900" lvl="0" marL="342900" marR="0" rtl="0" algn="l">
              <a:lnSpc>
                <a:spcPct val="100000"/>
              </a:lnSpc>
              <a:spcBef>
                <a:spcPts val="0"/>
              </a:spcBef>
              <a:spcAft>
                <a:spcPts val="0"/>
              </a:spcAft>
              <a:buClr>
                <a:srgbClr val="000000"/>
              </a:buClr>
              <a:buSzPts val="2400"/>
              <a:buFont typeface="Arial"/>
              <a:buChar char="•"/>
            </a:pPr>
            <a:r>
              <a:rPr b="0" i="0" lang="en-US" sz="2400" u="none" cap="none" strike="noStrike">
                <a:solidFill>
                  <a:srgbClr val="000000"/>
                </a:solidFill>
                <a:latin typeface="Play"/>
                <a:ea typeface="Play"/>
                <a:cs typeface="Play"/>
                <a:sym typeface="Play"/>
              </a:rPr>
              <a:t>Estaremos trabajando con el programa especial de colocación laboral de BSNY para reducir las barreras de entrada para posibles trabajadores con entrenamiento laboral y oportunidades de colocación laboral tanto en OHSG y otros proyectos a lo largo de la ciudad. </a:t>
            </a:r>
            <a:endParaRPr/>
          </a:p>
        </p:txBody>
      </p:sp>
      <p:grpSp>
        <p:nvGrpSpPr>
          <p:cNvPr id="798" name="Google Shape;798;p67"/>
          <p:cNvGrpSpPr/>
          <p:nvPr/>
        </p:nvGrpSpPr>
        <p:grpSpPr>
          <a:xfrm>
            <a:off x="10103605" y="5865290"/>
            <a:ext cx="731521" cy="673460"/>
            <a:chOff x="3940602" y="308034"/>
            <a:chExt cx="2116791" cy="3428999"/>
          </a:xfrm>
        </p:grpSpPr>
        <p:sp>
          <p:nvSpPr>
            <p:cNvPr id="799" name="Google Shape;799;p67"/>
            <p:cNvSpPr/>
            <p:nvPr/>
          </p:nvSpPr>
          <p:spPr>
            <a:xfrm>
              <a:off x="3940602" y="308034"/>
              <a:ext cx="566743" cy="34289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800" name="Google Shape;800;p67"/>
            <p:cNvSpPr/>
            <p:nvPr/>
          </p:nvSpPr>
          <p:spPr>
            <a:xfrm>
              <a:off x="4715626" y="308034"/>
              <a:ext cx="566743" cy="34289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801" name="Google Shape;801;p67"/>
            <p:cNvSpPr/>
            <p:nvPr/>
          </p:nvSpPr>
          <p:spPr>
            <a:xfrm>
              <a:off x="5490650" y="308034"/>
              <a:ext cx="566743" cy="34289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5" name="Shape 805"/>
        <p:cNvGrpSpPr/>
        <p:nvPr/>
      </p:nvGrpSpPr>
      <p:grpSpPr>
        <a:xfrm>
          <a:off x="0" y="0"/>
          <a:ext cx="0" cy="0"/>
          <a:chOff x="0" y="0"/>
          <a:chExt cx="0" cy="0"/>
        </a:xfrm>
      </p:grpSpPr>
      <p:sp>
        <p:nvSpPr>
          <p:cNvPr id="806" name="Google Shape;806;p68"/>
          <p:cNvSpPr/>
          <p:nvPr/>
        </p:nvSpPr>
        <p:spPr>
          <a:xfrm flipH="1" rot="-5400000">
            <a:off x="5437331" y="-5414303"/>
            <a:ext cx="1333616" cy="12175722"/>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Play"/>
              <a:ea typeface="Play"/>
              <a:cs typeface="Play"/>
              <a:sym typeface="Play"/>
            </a:endParaRPr>
          </a:p>
        </p:txBody>
      </p:sp>
      <p:sp>
        <p:nvSpPr>
          <p:cNvPr id="807" name="Google Shape;807;p68"/>
          <p:cNvSpPr txBox="1"/>
          <p:nvPr/>
        </p:nvSpPr>
        <p:spPr>
          <a:xfrm>
            <a:off x="371475" y="260351"/>
            <a:ext cx="11520487" cy="755649"/>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lt1"/>
              </a:buClr>
              <a:buSzPts val="4400"/>
              <a:buFont typeface="Twentieth Century"/>
              <a:buNone/>
            </a:pPr>
            <a:r>
              <a:rPr b="1" i="0" lang="en-US" sz="4400" u="none" cap="none" strike="noStrike">
                <a:solidFill>
                  <a:schemeClr val="lt1"/>
                </a:solidFill>
                <a:latin typeface="Play"/>
                <a:ea typeface="Play"/>
                <a:cs typeface="Play"/>
                <a:sym typeface="Play"/>
              </a:rPr>
              <a:t>Recursos Disponibles para los Residentes</a:t>
            </a:r>
            <a:endParaRPr b="0" i="0" sz="6000" u="none" cap="none" strike="noStrike">
              <a:solidFill>
                <a:schemeClr val="lt1"/>
              </a:solidFill>
              <a:latin typeface="Play"/>
              <a:ea typeface="Play"/>
              <a:cs typeface="Play"/>
              <a:sym typeface="Play"/>
            </a:endParaRPr>
          </a:p>
        </p:txBody>
      </p:sp>
      <p:sp>
        <p:nvSpPr>
          <p:cNvPr id="808" name="Google Shape;808;p68"/>
          <p:cNvSpPr txBox="1"/>
          <p:nvPr/>
        </p:nvSpPr>
        <p:spPr>
          <a:xfrm>
            <a:off x="431799" y="2802807"/>
            <a:ext cx="5723513" cy="390872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26765B"/>
                </a:solidFill>
                <a:latin typeface="Play"/>
                <a:ea typeface="Play"/>
                <a:cs typeface="Play"/>
                <a:sym typeface="Play"/>
              </a:rPr>
              <a:t>Línea Directa de PACT: </a:t>
            </a:r>
            <a:r>
              <a:rPr b="0" i="0" lang="en-US" sz="1400" u="none" cap="none" strike="noStrike">
                <a:solidFill>
                  <a:srgbClr val="A170AE"/>
                </a:solidFill>
                <a:latin typeface="Play"/>
                <a:ea typeface="Play"/>
                <a:cs typeface="Play"/>
                <a:sym typeface="Play"/>
              </a:rPr>
              <a:t>(212) 306-4036</a:t>
            </a:r>
            <a:endParaRPr b="0" i="0" sz="1400" u="none" cap="none" strike="noStrike">
              <a:solidFill>
                <a:srgbClr val="000000"/>
              </a:solidFill>
              <a:latin typeface="Play"/>
              <a:ea typeface="Play"/>
              <a:cs typeface="Play"/>
              <a:sym typeface="Play"/>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26765B"/>
                </a:solidFill>
                <a:latin typeface="Play"/>
                <a:ea typeface="Play"/>
                <a:cs typeface="Play"/>
                <a:sym typeface="Play"/>
              </a:rPr>
              <a:t>Correo Electrónico:</a:t>
            </a:r>
            <a:r>
              <a:rPr b="0" i="0" lang="en-US" sz="1800" u="none" cap="none" strike="noStrike">
                <a:solidFill>
                  <a:srgbClr val="26765B"/>
                </a:solidFill>
                <a:latin typeface="Play"/>
                <a:ea typeface="Play"/>
                <a:cs typeface="Play"/>
                <a:sym typeface="Play"/>
              </a:rPr>
              <a:t> </a:t>
            </a:r>
            <a:r>
              <a:rPr b="0" i="0" lang="en-US" sz="1400" u="none" cap="none" strike="noStrike">
                <a:solidFill>
                  <a:srgbClr val="A170AE"/>
                </a:solidFill>
                <a:latin typeface="Play"/>
                <a:ea typeface="Play"/>
                <a:cs typeface="Play"/>
                <a:sym typeface="Play"/>
              </a:rPr>
              <a:t>PACT@NYCHA.NYC.GOV</a:t>
            </a:r>
            <a:endParaRPr b="0" i="0" sz="1400" u="none" cap="none" strike="noStrike">
              <a:solidFill>
                <a:srgbClr val="000000"/>
              </a:solidFill>
              <a:latin typeface="Play"/>
              <a:ea typeface="Play"/>
              <a:cs typeface="Play"/>
              <a:sym typeface="Play"/>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26765B"/>
                </a:solidFill>
                <a:latin typeface="Play"/>
                <a:ea typeface="Play"/>
                <a:cs typeface="Play"/>
                <a:sym typeface="Play"/>
              </a:rPr>
              <a:t>Sitio Web: </a:t>
            </a:r>
            <a:r>
              <a:rPr b="0" i="0" lang="en-US" sz="1400" u="sng" cap="none" strike="noStrike">
                <a:solidFill>
                  <a:srgbClr val="A170AE"/>
                </a:solidFill>
                <a:latin typeface="Play"/>
                <a:ea typeface="Play"/>
                <a:cs typeface="Play"/>
                <a:sym typeface="Play"/>
                <a:hlinkClick r:id="rId3">
                  <a:extLst>
                    <a:ext uri="{A12FA001-AC4F-418D-AE19-62706E023703}">
                      <ahyp:hlinkClr val="tx"/>
                    </a:ext>
                  </a:extLst>
                </a:hlinkClick>
              </a:rPr>
              <a:t>http://on.nyc.gov/nycha-pact</a:t>
            </a:r>
            <a:endParaRPr b="0" i="0" sz="1400" u="none" cap="none" strike="noStrike">
              <a:solidFill>
                <a:srgbClr val="A170AE"/>
              </a:solidFill>
              <a:latin typeface="Play"/>
              <a:ea typeface="Play"/>
              <a:cs typeface="Play"/>
              <a:sym typeface="Play"/>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A170AE"/>
              </a:solidFill>
              <a:latin typeface="Play"/>
              <a:ea typeface="Play"/>
              <a:cs typeface="Play"/>
              <a:sym typeface="Play"/>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26765B"/>
                </a:solidFill>
                <a:latin typeface="Play"/>
                <a:ea typeface="Play"/>
                <a:cs typeface="Play"/>
                <a:sym typeface="Play"/>
              </a:rPr>
              <a:t>Contacte los Recursos PACT con preguntas sobre:</a:t>
            </a:r>
            <a:endParaRPr b="0" i="0" sz="1400" u="none" cap="none" strike="noStrike">
              <a:solidFill>
                <a:srgbClr val="000000"/>
              </a:solidFill>
              <a:latin typeface="Play"/>
              <a:ea typeface="Play"/>
              <a:cs typeface="Play"/>
              <a:sym typeface="Play"/>
            </a:endParaRPr>
          </a:p>
          <a:p>
            <a:pPr indent="-285750" lvl="0" marL="285750" marR="0" rtl="0" algn="l">
              <a:lnSpc>
                <a:spcPct val="100000"/>
              </a:lnSpc>
              <a:spcBef>
                <a:spcPts val="0"/>
              </a:spcBef>
              <a:spcAft>
                <a:spcPts val="0"/>
              </a:spcAft>
              <a:buClr>
                <a:srgbClr val="A170AE"/>
              </a:buClr>
              <a:buSzPts val="1400"/>
              <a:buFont typeface="Courier New"/>
              <a:buChar char="o"/>
            </a:pPr>
            <a:r>
              <a:rPr b="0" i="0" lang="en-US" sz="1400" u="none" cap="none" strike="noStrike">
                <a:solidFill>
                  <a:srgbClr val="A170AE"/>
                </a:solidFill>
                <a:latin typeface="Play"/>
                <a:ea typeface="Play"/>
                <a:cs typeface="Play"/>
                <a:sym typeface="Play"/>
              </a:rPr>
              <a:t>El Programa PACT</a:t>
            </a:r>
            <a:endParaRPr b="0" i="0" sz="1400" u="none" cap="none" strike="noStrike">
              <a:solidFill>
                <a:srgbClr val="000000"/>
              </a:solidFill>
              <a:latin typeface="Play"/>
              <a:ea typeface="Play"/>
              <a:cs typeface="Play"/>
              <a:sym typeface="Play"/>
            </a:endParaRPr>
          </a:p>
          <a:p>
            <a:pPr indent="-285750" lvl="0" marL="285750" marR="0" rtl="0" algn="l">
              <a:lnSpc>
                <a:spcPct val="100000"/>
              </a:lnSpc>
              <a:spcBef>
                <a:spcPts val="0"/>
              </a:spcBef>
              <a:spcAft>
                <a:spcPts val="0"/>
              </a:spcAft>
              <a:buClr>
                <a:srgbClr val="A170AE"/>
              </a:buClr>
              <a:buSzPts val="1400"/>
              <a:buFont typeface="Courier New"/>
              <a:buChar char="o"/>
            </a:pPr>
            <a:r>
              <a:rPr b="0" i="0" lang="en-US" sz="1400" u="none" cap="none" strike="noStrike">
                <a:solidFill>
                  <a:srgbClr val="A170AE"/>
                </a:solidFill>
                <a:latin typeface="Play"/>
                <a:ea typeface="Play"/>
                <a:cs typeface="Play"/>
                <a:sym typeface="Play"/>
              </a:rPr>
              <a:t>La Sección 8 Basado en el Proyecto</a:t>
            </a:r>
            <a:endParaRPr/>
          </a:p>
          <a:p>
            <a:pPr indent="-285750" lvl="0" marL="285750" marR="0" rtl="0" algn="l">
              <a:lnSpc>
                <a:spcPct val="100000"/>
              </a:lnSpc>
              <a:spcBef>
                <a:spcPts val="0"/>
              </a:spcBef>
              <a:spcAft>
                <a:spcPts val="0"/>
              </a:spcAft>
              <a:buClr>
                <a:srgbClr val="A170AE"/>
              </a:buClr>
              <a:buSzPts val="1400"/>
              <a:buFont typeface="Courier New"/>
              <a:buChar char="o"/>
            </a:pPr>
            <a:r>
              <a:rPr b="0" i="0" lang="en-US" sz="1400" u="none" cap="none" strike="noStrike">
                <a:solidFill>
                  <a:srgbClr val="A170AE"/>
                </a:solidFill>
                <a:latin typeface="Play"/>
                <a:ea typeface="Play"/>
                <a:cs typeface="Play"/>
                <a:sym typeface="Play"/>
              </a:rPr>
              <a:t>Cómo se calculará el alquiler</a:t>
            </a:r>
            <a:endParaRPr/>
          </a:p>
          <a:p>
            <a:pPr indent="-285750" lvl="0" marL="285750" marR="0" rtl="0" algn="l">
              <a:lnSpc>
                <a:spcPct val="100000"/>
              </a:lnSpc>
              <a:spcBef>
                <a:spcPts val="0"/>
              </a:spcBef>
              <a:spcAft>
                <a:spcPts val="0"/>
              </a:spcAft>
              <a:buClr>
                <a:srgbClr val="A170AE"/>
              </a:buClr>
              <a:buSzPts val="1400"/>
              <a:buFont typeface="Courier New"/>
              <a:buChar char="o"/>
            </a:pPr>
            <a:r>
              <a:rPr b="0" i="0" lang="en-US" sz="1400" u="none" cap="none" strike="noStrike">
                <a:solidFill>
                  <a:srgbClr val="A170AE"/>
                </a:solidFill>
                <a:latin typeface="Play"/>
                <a:ea typeface="Play"/>
                <a:cs typeface="Play"/>
                <a:sym typeface="Play"/>
              </a:rPr>
              <a:t>Los derechos y protecciones de los residentes</a:t>
            </a:r>
            <a:endParaRPr b="0" i="0" sz="1400" u="none" cap="none" strike="noStrike">
              <a:solidFill>
                <a:srgbClr val="000000"/>
              </a:solidFill>
              <a:latin typeface="Play"/>
              <a:ea typeface="Play"/>
              <a:cs typeface="Play"/>
              <a:sym typeface="Play"/>
            </a:endParaRPr>
          </a:p>
          <a:p>
            <a:pPr indent="-196850" lvl="0" marL="285750" marR="0" rtl="0" algn="l">
              <a:lnSpc>
                <a:spcPct val="100000"/>
              </a:lnSpc>
              <a:spcBef>
                <a:spcPts val="0"/>
              </a:spcBef>
              <a:spcAft>
                <a:spcPts val="0"/>
              </a:spcAft>
              <a:buClr>
                <a:schemeClr val="dk1"/>
              </a:buClr>
              <a:buSzPts val="1400"/>
              <a:buFont typeface="Courier New"/>
              <a:buNone/>
            </a:pPr>
            <a:r>
              <a:t/>
            </a:r>
            <a:endParaRPr b="0" i="0" sz="1400" u="none" cap="none" strike="noStrike">
              <a:solidFill>
                <a:srgbClr val="A170AE"/>
              </a:solidFill>
              <a:latin typeface="Play"/>
              <a:ea typeface="Play"/>
              <a:cs typeface="Play"/>
              <a:sym typeface="Play"/>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26765B"/>
                </a:solidFill>
                <a:latin typeface="Play"/>
                <a:ea typeface="Play"/>
                <a:cs typeface="Play"/>
                <a:sym typeface="Play"/>
              </a:rPr>
              <a:t>Centro de Servicio al Cliente (CCC): </a:t>
            </a:r>
            <a:r>
              <a:rPr b="0" i="0" lang="en-US" sz="1400" u="none" cap="none" strike="noStrike">
                <a:solidFill>
                  <a:srgbClr val="A170AE"/>
                </a:solidFill>
                <a:latin typeface="Play"/>
                <a:ea typeface="Play"/>
                <a:cs typeface="Play"/>
                <a:sym typeface="Play"/>
              </a:rPr>
              <a:t>(718) 707-7771</a:t>
            </a:r>
            <a:endParaRPr b="0" i="0" sz="1400" u="none" cap="none" strike="noStrike">
              <a:solidFill>
                <a:srgbClr val="000000"/>
              </a:solidFill>
              <a:latin typeface="Play"/>
              <a:ea typeface="Play"/>
              <a:cs typeface="Play"/>
              <a:sym typeface="Play"/>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26765B"/>
              </a:solidFill>
              <a:latin typeface="Play"/>
              <a:ea typeface="Play"/>
              <a:cs typeface="Play"/>
              <a:sym typeface="Play"/>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26765B"/>
                </a:solidFill>
                <a:latin typeface="Play"/>
                <a:ea typeface="Play"/>
                <a:cs typeface="Play"/>
                <a:sym typeface="Play"/>
              </a:rPr>
              <a:t>Contacte al CCC con preguntas sobre: </a:t>
            </a:r>
            <a:endParaRPr b="0" i="0" sz="1400" u="none" cap="none" strike="noStrike">
              <a:solidFill>
                <a:srgbClr val="000000"/>
              </a:solidFill>
              <a:latin typeface="Play"/>
              <a:ea typeface="Play"/>
              <a:cs typeface="Play"/>
              <a:sym typeface="Play"/>
            </a:endParaRPr>
          </a:p>
          <a:p>
            <a:pPr indent="-285750" lvl="0" marL="285750" marR="0" rtl="0" algn="l">
              <a:lnSpc>
                <a:spcPct val="100000"/>
              </a:lnSpc>
              <a:spcBef>
                <a:spcPts val="0"/>
              </a:spcBef>
              <a:spcAft>
                <a:spcPts val="0"/>
              </a:spcAft>
              <a:buClr>
                <a:srgbClr val="A170AE"/>
              </a:buClr>
              <a:buSzPts val="1400"/>
              <a:buFont typeface="Courier New"/>
              <a:buChar char="o"/>
            </a:pPr>
            <a:r>
              <a:rPr b="0" i="0" lang="en-US" sz="1400" u="none" cap="none" strike="noStrike">
                <a:solidFill>
                  <a:srgbClr val="A170AE"/>
                </a:solidFill>
                <a:latin typeface="Play"/>
                <a:ea typeface="Play"/>
                <a:cs typeface="Play"/>
                <a:sym typeface="Play"/>
              </a:rPr>
              <a:t>Reparaciones en su apartamento o en un espacio público</a:t>
            </a:r>
            <a:endParaRPr/>
          </a:p>
          <a:p>
            <a:pPr indent="-285750" lvl="0" marL="285750" marR="0" rtl="0" algn="l">
              <a:lnSpc>
                <a:spcPct val="100000"/>
              </a:lnSpc>
              <a:spcBef>
                <a:spcPts val="0"/>
              </a:spcBef>
              <a:spcAft>
                <a:spcPts val="0"/>
              </a:spcAft>
              <a:buClr>
                <a:srgbClr val="A170AE"/>
              </a:buClr>
              <a:buSzPts val="1400"/>
              <a:buFont typeface="Courier New"/>
              <a:buChar char="o"/>
            </a:pPr>
            <a:r>
              <a:rPr b="0" i="0" lang="en-US" sz="1400" u="none" cap="none" strike="noStrike">
                <a:solidFill>
                  <a:srgbClr val="A170AE"/>
                </a:solidFill>
                <a:latin typeface="Play"/>
                <a:ea typeface="Play"/>
                <a:cs typeface="Play"/>
                <a:sym typeface="Play"/>
              </a:rPr>
              <a:t>Preocupaciones sobre la calefacción o suministro de agua caliente</a:t>
            </a:r>
            <a:endParaRPr/>
          </a:p>
          <a:p>
            <a:pPr indent="-285750" lvl="0" marL="285750" marR="0" rtl="0" algn="l">
              <a:lnSpc>
                <a:spcPct val="100000"/>
              </a:lnSpc>
              <a:spcBef>
                <a:spcPts val="0"/>
              </a:spcBef>
              <a:spcAft>
                <a:spcPts val="0"/>
              </a:spcAft>
              <a:buClr>
                <a:srgbClr val="A170AE"/>
              </a:buClr>
              <a:buSzPts val="1400"/>
              <a:buFont typeface="Courier New"/>
              <a:buChar char="o"/>
            </a:pPr>
            <a:r>
              <a:rPr b="0" i="0" lang="en-US" sz="1400" u="none" cap="none" strike="noStrike">
                <a:solidFill>
                  <a:srgbClr val="A170AE"/>
                </a:solidFill>
                <a:latin typeface="Play"/>
                <a:ea typeface="Play"/>
                <a:cs typeface="Play"/>
                <a:sym typeface="Play"/>
              </a:rPr>
              <a:t>Para información sobre solicitudes de vivienda</a:t>
            </a:r>
            <a:endParaRPr b="0" i="0" sz="1400" u="none" cap="none" strike="noStrike">
              <a:solidFill>
                <a:srgbClr val="000000"/>
              </a:solidFill>
              <a:latin typeface="Play"/>
              <a:ea typeface="Play"/>
              <a:cs typeface="Play"/>
              <a:sym typeface="Play"/>
            </a:endParaRPr>
          </a:p>
        </p:txBody>
      </p:sp>
      <p:sp>
        <p:nvSpPr>
          <p:cNvPr id="809" name="Google Shape;809;p68"/>
          <p:cNvSpPr txBox="1"/>
          <p:nvPr/>
        </p:nvSpPr>
        <p:spPr>
          <a:xfrm>
            <a:off x="6494970" y="4478013"/>
            <a:ext cx="5251505" cy="216978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26765B"/>
                </a:solidFill>
                <a:latin typeface="Play"/>
                <a:ea typeface="Play"/>
                <a:cs typeface="Play"/>
                <a:sym typeface="Play"/>
              </a:rPr>
              <a:t>Correo Electrónico:</a:t>
            </a:r>
            <a:r>
              <a:rPr b="0" i="0" lang="en-US" sz="1800" u="none" cap="none" strike="noStrike">
                <a:solidFill>
                  <a:srgbClr val="26765B"/>
                </a:solidFill>
                <a:latin typeface="Play"/>
                <a:ea typeface="Play"/>
                <a:cs typeface="Play"/>
                <a:sym typeface="Play"/>
              </a:rPr>
              <a:t> </a:t>
            </a:r>
            <a:r>
              <a:rPr b="0" i="0" lang="en-US" sz="1400" u="none" cap="none" strike="noStrike">
                <a:solidFill>
                  <a:srgbClr val="A170AE"/>
                </a:solidFill>
                <a:latin typeface="Play"/>
                <a:ea typeface="Play"/>
                <a:cs typeface="Play"/>
                <a:sym typeface="Play"/>
              </a:rPr>
              <a:t>info@ohsgcommunity.com</a:t>
            </a:r>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A170AE"/>
              </a:solidFill>
              <a:latin typeface="Play"/>
              <a:ea typeface="Play"/>
              <a:cs typeface="Play"/>
              <a:sym typeface="Play"/>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26765B"/>
                </a:solidFill>
                <a:latin typeface="Play"/>
                <a:ea typeface="Play"/>
                <a:cs typeface="Play"/>
                <a:sym typeface="Play"/>
              </a:rPr>
              <a:t>Contáctenos si usted tiene preguntas sobre los siguientes temas:</a:t>
            </a:r>
            <a:endParaRPr b="0" i="0" sz="1400" u="none" cap="none" strike="noStrike">
              <a:solidFill>
                <a:srgbClr val="000000"/>
              </a:solidFill>
              <a:latin typeface="Play"/>
              <a:ea typeface="Play"/>
              <a:cs typeface="Play"/>
              <a:sym typeface="Play"/>
            </a:endParaRPr>
          </a:p>
          <a:p>
            <a:pPr indent="0" lvl="0" marL="0" marR="0" rtl="0" algn="l">
              <a:lnSpc>
                <a:spcPct val="100000"/>
              </a:lnSpc>
              <a:spcBef>
                <a:spcPts val="0"/>
              </a:spcBef>
              <a:spcAft>
                <a:spcPts val="0"/>
              </a:spcAft>
              <a:buClr>
                <a:srgbClr val="000000"/>
              </a:buClr>
              <a:buSzPts val="1100"/>
              <a:buFont typeface="Arial"/>
              <a:buNone/>
            </a:pPr>
            <a:r>
              <a:t/>
            </a:r>
            <a:endParaRPr b="1" i="0" sz="1100" u="none" cap="none" strike="noStrike">
              <a:solidFill>
                <a:srgbClr val="26765B"/>
              </a:solidFill>
              <a:latin typeface="Play"/>
              <a:ea typeface="Play"/>
              <a:cs typeface="Play"/>
              <a:sym typeface="Play"/>
            </a:endParaRPr>
          </a:p>
          <a:p>
            <a:pPr indent="-285750" lvl="0" marL="285750" marR="0" rtl="0" algn="l">
              <a:lnSpc>
                <a:spcPct val="100000"/>
              </a:lnSpc>
              <a:spcBef>
                <a:spcPts val="0"/>
              </a:spcBef>
              <a:spcAft>
                <a:spcPts val="0"/>
              </a:spcAft>
              <a:buClr>
                <a:srgbClr val="A170AE"/>
              </a:buClr>
              <a:buSzPts val="1400"/>
              <a:buFont typeface="Courier New"/>
              <a:buChar char="o"/>
            </a:pPr>
            <a:r>
              <a:rPr b="0" i="0" lang="en-US" sz="1400" u="none" cap="none" strike="noStrike">
                <a:solidFill>
                  <a:srgbClr val="A170AE"/>
                </a:solidFill>
                <a:latin typeface="Play"/>
                <a:ea typeface="Play"/>
                <a:cs typeface="Play"/>
                <a:sym typeface="Play"/>
              </a:rPr>
              <a:t>Material de presentación</a:t>
            </a:r>
            <a:endParaRPr/>
          </a:p>
          <a:p>
            <a:pPr indent="-285750" lvl="0" marL="285750" marR="0" rtl="0" algn="l">
              <a:lnSpc>
                <a:spcPct val="100000"/>
              </a:lnSpc>
              <a:spcBef>
                <a:spcPts val="0"/>
              </a:spcBef>
              <a:spcAft>
                <a:spcPts val="0"/>
              </a:spcAft>
              <a:buClr>
                <a:srgbClr val="A170AE"/>
              </a:buClr>
              <a:buSzPts val="1400"/>
              <a:buFont typeface="Courier New"/>
              <a:buChar char="o"/>
            </a:pPr>
            <a:r>
              <a:rPr b="0" i="0" lang="en-US" sz="1400" u="none" cap="none" strike="noStrike">
                <a:solidFill>
                  <a:srgbClr val="A170AE"/>
                </a:solidFill>
                <a:latin typeface="Play"/>
                <a:ea typeface="Play"/>
                <a:cs typeface="Play"/>
                <a:sym typeface="Play"/>
              </a:rPr>
              <a:t>Diseño y construcción</a:t>
            </a:r>
            <a:endParaRPr/>
          </a:p>
          <a:p>
            <a:pPr indent="-285750" lvl="0" marL="285750" marR="0" rtl="0" algn="l">
              <a:lnSpc>
                <a:spcPct val="100000"/>
              </a:lnSpc>
              <a:spcBef>
                <a:spcPts val="0"/>
              </a:spcBef>
              <a:spcAft>
                <a:spcPts val="0"/>
              </a:spcAft>
              <a:buClr>
                <a:srgbClr val="A170AE"/>
              </a:buClr>
              <a:buSzPts val="1400"/>
              <a:buFont typeface="Courier New"/>
              <a:buChar char="o"/>
            </a:pPr>
            <a:r>
              <a:rPr b="0" i="0" lang="en-US" sz="1400" u="none" cap="none" strike="noStrike">
                <a:solidFill>
                  <a:srgbClr val="A170AE"/>
                </a:solidFill>
                <a:latin typeface="Play"/>
                <a:ea typeface="Play"/>
                <a:cs typeface="Play"/>
                <a:sym typeface="Play"/>
              </a:rPr>
              <a:t>Fechas de reuniones futuras y temas</a:t>
            </a:r>
            <a:endParaRPr/>
          </a:p>
          <a:p>
            <a:pPr indent="-285750" lvl="0" marL="285750" marR="0" rtl="0" algn="l">
              <a:lnSpc>
                <a:spcPct val="100000"/>
              </a:lnSpc>
              <a:spcBef>
                <a:spcPts val="0"/>
              </a:spcBef>
              <a:spcAft>
                <a:spcPts val="0"/>
              </a:spcAft>
              <a:buClr>
                <a:srgbClr val="A170AE"/>
              </a:buClr>
              <a:buSzPts val="1400"/>
              <a:buFont typeface="Courier New"/>
              <a:buChar char="o"/>
            </a:pPr>
            <a:r>
              <a:rPr b="0" i="0" lang="en-US" sz="1400" u="none" cap="none" strike="noStrike">
                <a:solidFill>
                  <a:srgbClr val="A170AE"/>
                </a:solidFill>
                <a:latin typeface="Play"/>
                <a:ea typeface="Play"/>
                <a:cs typeface="Play"/>
                <a:sym typeface="Play"/>
              </a:rPr>
              <a:t>Contrataciones y entrenamiento</a:t>
            </a:r>
            <a:endParaRPr b="0" i="0" sz="1400" u="none" cap="none" strike="noStrike">
              <a:solidFill>
                <a:srgbClr val="A170AE"/>
              </a:solidFill>
              <a:latin typeface="Play"/>
              <a:ea typeface="Play"/>
              <a:cs typeface="Play"/>
              <a:sym typeface="Play"/>
            </a:endParaRPr>
          </a:p>
        </p:txBody>
      </p:sp>
      <p:pic>
        <p:nvPicPr>
          <p:cNvPr id="810" name="Google Shape;810;p68"/>
          <p:cNvPicPr preferRelativeResize="0"/>
          <p:nvPr/>
        </p:nvPicPr>
        <p:blipFill rotWithShape="1">
          <a:blip r:embed="rId4">
            <a:alphaModFix/>
          </a:blip>
          <a:srcRect b="0" l="0" r="0" t="0"/>
          <a:stretch/>
        </p:blipFill>
        <p:spPr>
          <a:xfrm>
            <a:off x="2422391" y="1554541"/>
            <a:ext cx="873691" cy="1076875"/>
          </a:xfrm>
          <a:prstGeom prst="rect">
            <a:avLst/>
          </a:prstGeom>
          <a:noFill/>
          <a:ln>
            <a:noFill/>
          </a:ln>
        </p:spPr>
      </p:pic>
      <p:cxnSp>
        <p:nvCxnSpPr>
          <p:cNvPr id="811" name="Google Shape;811;p68"/>
          <p:cNvCxnSpPr/>
          <p:nvPr/>
        </p:nvCxnSpPr>
        <p:spPr>
          <a:xfrm>
            <a:off x="6223001" y="1938867"/>
            <a:ext cx="25399" cy="4783667"/>
          </a:xfrm>
          <a:prstGeom prst="straightConnector1">
            <a:avLst/>
          </a:prstGeom>
          <a:noFill/>
          <a:ln cap="flat" cmpd="sng" w="12700">
            <a:solidFill>
              <a:srgbClr val="AEAEAE"/>
            </a:solidFill>
            <a:prstDash val="solid"/>
            <a:miter lim="800000"/>
            <a:headEnd len="sm" w="sm" type="none"/>
            <a:tailEnd len="sm" w="sm" type="none"/>
          </a:ln>
        </p:spPr>
      </p:cxnSp>
      <p:sp>
        <p:nvSpPr>
          <p:cNvPr id="812" name="Google Shape;812;p68"/>
          <p:cNvSpPr txBox="1"/>
          <p:nvPr/>
        </p:nvSpPr>
        <p:spPr>
          <a:xfrm>
            <a:off x="8168171" y="1661648"/>
            <a:ext cx="2014295" cy="494879"/>
          </a:xfrm>
          <a:prstGeom prst="rect">
            <a:avLst/>
          </a:prstGeom>
          <a:noFill/>
          <a:ln>
            <a:noFill/>
          </a:ln>
        </p:spPr>
        <p:txBody>
          <a:bodyPr anchorCtr="0" anchor="t" bIns="0" lIns="0" spcFirstLastPara="1" rIns="0" wrap="square" tIns="0">
            <a:spAutoFit/>
          </a:bodyPr>
          <a:lstStyle/>
          <a:p>
            <a:pPr indent="0" lvl="0" marL="0" marR="0" rtl="0" algn="ctr">
              <a:lnSpc>
                <a:spcPct val="201250"/>
              </a:lnSpc>
              <a:spcBef>
                <a:spcPts val="0"/>
              </a:spcBef>
              <a:spcAft>
                <a:spcPts val="0"/>
              </a:spcAft>
              <a:buClr>
                <a:srgbClr val="000000"/>
              </a:buClr>
              <a:buSzPts val="1600"/>
              <a:buFont typeface="Arial"/>
              <a:buNone/>
            </a:pPr>
            <a:r>
              <a:rPr b="1" i="0" lang="en-US" sz="1600" u="none" cap="none" strike="noStrike">
                <a:solidFill>
                  <a:schemeClr val="dk1"/>
                </a:solidFill>
                <a:latin typeface="Play"/>
                <a:ea typeface="Play"/>
                <a:cs typeface="Play"/>
                <a:sym typeface="Play"/>
              </a:rPr>
              <a:t>SOCIOS PACT:</a:t>
            </a:r>
            <a:endParaRPr b="0" i="0" sz="1400" u="none" cap="none" strike="noStrike">
              <a:solidFill>
                <a:srgbClr val="000000"/>
              </a:solidFill>
              <a:latin typeface="Play"/>
              <a:ea typeface="Play"/>
              <a:cs typeface="Play"/>
              <a:sym typeface="Play"/>
            </a:endParaRPr>
          </a:p>
        </p:txBody>
      </p:sp>
      <p:pic>
        <p:nvPicPr>
          <p:cNvPr descr="Home - ETC Companies" id="813" name="Google Shape;813;p68"/>
          <p:cNvPicPr preferRelativeResize="0"/>
          <p:nvPr/>
        </p:nvPicPr>
        <p:blipFill rotWithShape="1">
          <a:blip r:embed="rId5">
            <a:alphaModFix/>
          </a:blip>
          <a:srcRect b="0" l="0" r="0" t="0"/>
          <a:stretch/>
        </p:blipFill>
        <p:spPr>
          <a:xfrm>
            <a:off x="6411972" y="3341044"/>
            <a:ext cx="1565266" cy="719044"/>
          </a:xfrm>
          <a:prstGeom prst="rect">
            <a:avLst/>
          </a:prstGeom>
          <a:noFill/>
          <a:ln>
            <a:noFill/>
          </a:ln>
        </p:spPr>
      </p:pic>
      <p:pic>
        <p:nvPicPr>
          <p:cNvPr id="814" name="Google Shape;814;p68"/>
          <p:cNvPicPr preferRelativeResize="0"/>
          <p:nvPr/>
        </p:nvPicPr>
        <p:blipFill rotWithShape="1">
          <a:blip r:embed="rId6">
            <a:alphaModFix/>
          </a:blip>
          <a:srcRect b="0" l="0" r="0" t="0"/>
          <a:stretch/>
        </p:blipFill>
        <p:spPr>
          <a:xfrm>
            <a:off x="6432221" y="2235341"/>
            <a:ext cx="895808" cy="895808"/>
          </a:xfrm>
          <a:prstGeom prst="rect">
            <a:avLst/>
          </a:prstGeom>
          <a:noFill/>
          <a:ln>
            <a:noFill/>
          </a:ln>
        </p:spPr>
      </p:pic>
      <p:pic>
        <p:nvPicPr>
          <p:cNvPr id="815" name="Google Shape;815;p68"/>
          <p:cNvPicPr preferRelativeResize="0"/>
          <p:nvPr/>
        </p:nvPicPr>
        <p:blipFill rotWithShape="1">
          <a:blip r:embed="rId7">
            <a:alphaModFix/>
          </a:blip>
          <a:srcRect b="0" l="0" r="0" t="0"/>
          <a:stretch/>
        </p:blipFill>
        <p:spPr>
          <a:xfrm>
            <a:off x="8382000" y="3283809"/>
            <a:ext cx="742867" cy="863799"/>
          </a:xfrm>
          <a:prstGeom prst="rect">
            <a:avLst/>
          </a:prstGeom>
          <a:noFill/>
          <a:ln>
            <a:noFill/>
          </a:ln>
        </p:spPr>
      </p:pic>
      <p:pic>
        <p:nvPicPr>
          <p:cNvPr descr="A black text on a white background" id="816" name="Google Shape;816;p68"/>
          <p:cNvPicPr preferRelativeResize="0"/>
          <p:nvPr/>
        </p:nvPicPr>
        <p:blipFill rotWithShape="1">
          <a:blip r:embed="rId8">
            <a:alphaModFix/>
          </a:blip>
          <a:srcRect b="0" l="0" r="0" t="0"/>
          <a:stretch/>
        </p:blipFill>
        <p:spPr>
          <a:xfrm>
            <a:off x="7584689" y="2237825"/>
            <a:ext cx="2079524" cy="831809"/>
          </a:xfrm>
          <a:prstGeom prst="rect">
            <a:avLst/>
          </a:prstGeom>
          <a:noFill/>
          <a:ln>
            <a:noFill/>
          </a:ln>
        </p:spPr>
      </p:pic>
      <p:pic>
        <p:nvPicPr>
          <p:cNvPr descr="A purple rectangle with yellow text&#10;&#10;Description automatically generated" id="817" name="Google Shape;817;p68"/>
          <p:cNvPicPr preferRelativeResize="0"/>
          <p:nvPr/>
        </p:nvPicPr>
        <p:blipFill rotWithShape="1">
          <a:blip r:embed="rId9">
            <a:alphaModFix/>
          </a:blip>
          <a:srcRect b="23741" l="8762" r="8762" t="16547"/>
          <a:stretch/>
        </p:blipFill>
        <p:spPr>
          <a:xfrm>
            <a:off x="10165947" y="2238903"/>
            <a:ext cx="1594254" cy="892246"/>
          </a:xfrm>
          <a:prstGeom prst="rect">
            <a:avLst/>
          </a:prstGeom>
          <a:noFill/>
          <a:ln>
            <a:noFill/>
          </a:ln>
        </p:spPr>
      </p:pic>
      <p:pic>
        <p:nvPicPr>
          <p:cNvPr id="818" name="Google Shape;818;p68"/>
          <p:cNvPicPr preferRelativeResize="0"/>
          <p:nvPr/>
        </p:nvPicPr>
        <p:blipFill rotWithShape="1">
          <a:blip r:embed="rId10">
            <a:alphaModFix/>
          </a:blip>
          <a:srcRect b="0" l="0" r="0" t="0"/>
          <a:stretch/>
        </p:blipFill>
        <p:spPr>
          <a:xfrm>
            <a:off x="10512461" y="3276699"/>
            <a:ext cx="1492011" cy="870909"/>
          </a:xfrm>
          <a:prstGeom prst="rect">
            <a:avLst/>
          </a:prstGeom>
          <a:noFill/>
          <a:ln>
            <a:noFill/>
          </a:ln>
        </p:spPr>
      </p:pic>
      <p:pic>
        <p:nvPicPr>
          <p:cNvPr descr="A blue and purple squares&#10;&#10;AI-generated content may be incorrect." id="819" name="Google Shape;819;p68"/>
          <p:cNvPicPr preferRelativeResize="0"/>
          <p:nvPr/>
        </p:nvPicPr>
        <p:blipFill rotWithShape="1">
          <a:blip r:embed="rId11">
            <a:alphaModFix/>
          </a:blip>
          <a:srcRect b="0" l="0" r="0" t="0"/>
          <a:stretch/>
        </p:blipFill>
        <p:spPr>
          <a:xfrm>
            <a:off x="9492330" y="3269585"/>
            <a:ext cx="771522" cy="892246"/>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23" name="Shape 823"/>
        <p:cNvGrpSpPr/>
        <p:nvPr/>
      </p:nvGrpSpPr>
      <p:grpSpPr>
        <a:xfrm>
          <a:off x="0" y="0"/>
          <a:ext cx="0" cy="0"/>
          <a:chOff x="0" y="0"/>
          <a:chExt cx="0" cy="0"/>
        </a:xfrm>
      </p:grpSpPr>
      <p:sp>
        <p:nvSpPr>
          <p:cNvPr id="824" name="Google Shape;824;p27"/>
          <p:cNvSpPr/>
          <p:nvPr/>
        </p:nvSpPr>
        <p:spPr>
          <a:xfrm>
            <a:off x="0"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825" name="Google Shape;825;p27"/>
          <p:cNvSpPr/>
          <p:nvPr/>
        </p:nvSpPr>
        <p:spPr>
          <a:xfrm>
            <a:off x="0" y="2"/>
            <a:ext cx="12192000" cy="4412583"/>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826" name="Google Shape;826;p27"/>
          <p:cNvSpPr/>
          <p:nvPr/>
        </p:nvSpPr>
        <p:spPr>
          <a:xfrm>
            <a:off x="596464" y="551962"/>
            <a:ext cx="10999072" cy="4618549"/>
          </a:xfrm>
          <a:prstGeom prst="rect">
            <a:avLst/>
          </a:prstGeom>
          <a:solidFill>
            <a:schemeClr val="lt1"/>
          </a:solidFill>
          <a:ln>
            <a:noFill/>
          </a:ln>
          <a:effectLst>
            <a:outerShdw blurRad="139700" rotWithShape="0" algn="t" dir="5400000" dist="127000">
              <a:srgbClr val="000000">
                <a:alpha val="1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827" name="Google Shape;827;p27"/>
          <p:cNvSpPr txBox="1"/>
          <p:nvPr>
            <p:ph type="ctrTitle"/>
          </p:nvPr>
        </p:nvSpPr>
        <p:spPr>
          <a:xfrm>
            <a:off x="1524000" y="1293338"/>
            <a:ext cx="9144000" cy="3274592"/>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7200"/>
              <a:buFont typeface="Play"/>
              <a:buNone/>
            </a:pPr>
            <a:r>
              <a:rPr lang="en-US" sz="7200"/>
              <a:t>PREGUNTAS Y RESPUESTAS</a:t>
            </a:r>
            <a:endParaRPr/>
          </a:p>
        </p:txBody>
      </p:sp>
      <p:cxnSp>
        <p:nvCxnSpPr>
          <p:cNvPr id="828" name="Google Shape;828;p27"/>
          <p:cNvCxnSpPr/>
          <p:nvPr/>
        </p:nvCxnSpPr>
        <p:spPr>
          <a:xfrm rot="10800000">
            <a:off x="596464" y="6354708"/>
            <a:ext cx="11000232" cy="0"/>
          </a:xfrm>
          <a:prstGeom prst="straightConnector1">
            <a:avLst/>
          </a:prstGeom>
          <a:noFill/>
          <a:ln cap="flat" cmpd="sng" w="101600">
            <a:solidFill>
              <a:schemeClr val="accent4"/>
            </a:solidFill>
            <a:prstDash val="solid"/>
            <a:miter lim="800000"/>
            <a:headEnd len="sm" w="sm" type="none"/>
            <a:tailEnd len="sm" w="sm" type="none"/>
          </a:ln>
        </p:spPr>
      </p:cxn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g35eec399cb7_0_0"/>
          <p:cNvSpPr/>
          <p:nvPr/>
        </p:nvSpPr>
        <p:spPr>
          <a:xfrm rot="10800000">
            <a:off x="7853982" y="4603096"/>
            <a:ext cx="1697400" cy="1515900"/>
          </a:xfrm>
          <a:prstGeom prst="triangle">
            <a:avLst>
              <a:gd fmla="val 100000" name="adj"/>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88"/>
              <a:buFont typeface="Arial"/>
              <a:buNone/>
            </a:pPr>
            <a:r>
              <a:t/>
            </a:r>
            <a:endParaRPr b="0" i="0" sz="1588" u="none" cap="none" strike="noStrike">
              <a:solidFill>
                <a:schemeClr val="lt1"/>
              </a:solidFill>
              <a:latin typeface="Play"/>
              <a:ea typeface="Play"/>
              <a:cs typeface="Play"/>
              <a:sym typeface="Play"/>
            </a:endParaRPr>
          </a:p>
        </p:txBody>
      </p:sp>
      <p:sp>
        <p:nvSpPr>
          <p:cNvPr id="213" name="Google Shape;213;g35eec399cb7_0_0"/>
          <p:cNvSpPr txBox="1"/>
          <p:nvPr>
            <p:ph type="title"/>
          </p:nvPr>
        </p:nvSpPr>
        <p:spPr>
          <a:xfrm>
            <a:off x="537726" y="365127"/>
            <a:ext cx="7654800" cy="6603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0070C0"/>
              </a:buClr>
              <a:buSzPct val="100000"/>
              <a:buFont typeface="Twentieth Century"/>
              <a:buNone/>
            </a:pPr>
            <a:r>
              <a:rPr lang="en-US" sz="4236">
                <a:latin typeface="Play"/>
                <a:ea typeface="Play"/>
                <a:cs typeface="Play"/>
                <a:sym typeface="Play"/>
              </a:rPr>
              <a:t>¿Qué es PACT?</a:t>
            </a:r>
            <a:endParaRPr/>
          </a:p>
        </p:txBody>
      </p:sp>
      <p:sp>
        <p:nvSpPr>
          <p:cNvPr id="214" name="Google Shape;214;g35eec399cb7_0_0"/>
          <p:cNvSpPr txBox="1"/>
          <p:nvPr/>
        </p:nvSpPr>
        <p:spPr>
          <a:xfrm>
            <a:off x="548990" y="1274182"/>
            <a:ext cx="4239461" cy="5339883"/>
          </a:xfrm>
          <a:prstGeom prst="rect">
            <a:avLst/>
          </a:prstGeom>
          <a:noFill/>
          <a:ln>
            <a:noFill/>
          </a:ln>
        </p:spPr>
        <p:txBody>
          <a:bodyPr anchorCtr="0" anchor="t" bIns="45700" lIns="91425" spcFirstLastPara="1" rIns="91425" wrap="square" tIns="45700">
            <a:spAutoFit/>
          </a:bodyPr>
          <a:lstStyle/>
          <a:p>
            <a:pPr indent="-252100" lvl="0" marL="252100" marR="0" rtl="0" algn="l">
              <a:lnSpc>
                <a:spcPct val="100000"/>
              </a:lnSpc>
              <a:spcBef>
                <a:spcPts val="0"/>
              </a:spcBef>
              <a:spcAft>
                <a:spcPts val="0"/>
              </a:spcAft>
              <a:buClr>
                <a:srgbClr val="000000"/>
              </a:buClr>
              <a:buSzPts val="1550"/>
              <a:buFont typeface="Arial"/>
              <a:buChar char="•"/>
            </a:pPr>
            <a:r>
              <a:rPr b="0" i="0" lang="en-US" sz="1550" u="none" cap="none" strike="noStrike">
                <a:solidFill>
                  <a:srgbClr val="000000"/>
                </a:solidFill>
                <a:latin typeface="Play"/>
                <a:ea typeface="Play"/>
                <a:cs typeface="Play"/>
                <a:sym typeface="Play"/>
              </a:rPr>
              <a:t>NYCHA necesita $78.3 mil millones para renovar y modernizar por completo sus viviendas, pero el gobierno federal ha suministrado solo una parte del financiamiento necesario. </a:t>
            </a:r>
            <a:br>
              <a:rPr b="0" i="0" lang="en-US" sz="1550" u="none" cap="none" strike="noStrike">
                <a:solidFill>
                  <a:schemeClr val="dk1"/>
                </a:solidFill>
                <a:latin typeface="Play"/>
                <a:ea typeface="Play"/>
                <a:cs typeface="Play"/>
                <a:sym typeface="Play"/>
              </a:rPr>
            </a:br>
            <a:endParaRPr b="0" i="0" sz="1550" u="none" cap="none" strike="noStrike">
              <a:solidFill>
                <a:srgbClr val="000000"/>
              </a:solidFill>
              <a:latin typeface="Play"/>
              <a:ea typeface="Play"/>
              <a:cs typeface="Play"/>
              <a:sym typeface="Play"/>
            </a:endParaRPr>
          </a:p>
          <a:p>
            <a:pPr indent="-285756" lvl="0" marL="285756" marR="0" rtl="0" algn="l">
              <a:lnSpc>
                <a:spcPct val="100000"/>
              </a:lnSpc>
              <a:spcBef>
                <a:spcPts val="0"/>
              </a:spcBef>
              <a:spcAft>
                <a:spcPts val="0"/>
              </a:spcAft>
              <a:buClr>
                <a:schemeClr val="dk1"/>
              </a:buClr>
              <a:buSzPts val="1550"/>
              <a:buFont typeface="Arial"/>
              <a:buChar char="•"/>
            </a:pPr>
            <a:r>
              <a:rPr b="0" i="0" lang="en-US" sz="1550" u="none" cap="none" strike="noStrike">
                <a:solidFill>
                  <a:schemeClr val="dk1"/>
                </a:solidFill>
                <a:latin typeface="Play"/>
                <a:ea typeface="Play"/>
                <a:cs typeface="Play"/>
                <a:sym typeface="Play"/>
              </a:rPr>
              <a:t>A través de PACT, los desarrollos se incluyen en la Demostración de Asistencia de Rentas (RAD, Rental Assistance Demonstration) y se convierten en un programa más estable y financiado federalmente llamado Sección 8 Basado en el Proyecto (“Project-Based Section 8”).</a:t>
            </a:r>
            <a:endParaRPr b="0" i="0" sz="1400" u="none" cap="none" strike="noStrike">
              <a:solidFill>
                <a:srgbClr val="000000"/>
              </a:solidFill>
              <a:latin typeface="Play"/>
              <a:ea typeface="Play"/>
              <a:cs typeface="Play"/>
              <a:sym typeface="Play"/>
            </a:endParaRPr>
          </a:p>
          <a:p>
            <a:pPr indent="-187331" lvl="0" marL="285756" marR="0" rtl="0" algn="l">
              <a:lnSpc>
                <a:spcPct val="100000"/>
              </a:lnSpc>
              <a:spcBef>
                <a:spcPts val="0"/>
              </a:spcBef>
              <a:spcAft>
                <a:spcPts val="0"/>
              </a:spcAft>
              <a:buClr>
                <a:schemeClr val="dk1"/>
              </a:buClr>
              <a:buSzPts val="1550"/>
              <a:buFont typeface="Arial"/>
              <a:buNone/>
            </a:pPr>
            <a:r>
              <a:t/>
            </a:r>
            <a:endParaRPr b="0" i="0" sz="1550" u="none" cap="none" strike="noStrike">
              <a:solidFill>
                <a:schemeClr val="dk1"/>
              </a:solidFill>
              <a:latin typeface="Play"/>
              <a:ea typeface="Play"/>
              <a:cs typeface="Play"/>
              <a:sym typeface="Play"/>
            </a:endParaRPr>
          </a:p>
          <a:p>
            <a:pPr indent="-285756" lvl="0" marL="285756" marR="0" rtl="0" algn="l">
              <a:lnSpc>
                <a:spcPct val="100000"/>
              </a:lnSpc>
              <a:spcBef>
                <a:spcPts val="0"/>
              </a:spcBef>
              <a:spcAft>
                <a:spcPts val="0"/>
              </a:spcAft>
              <a:buClr>
                <a:schemeClr val="dk1"/>
              </a:buClr>
              <a:buSzPts val="1550"/>
              <a:buFont typeface="Arial"/>
              <a:buChar char="•"/>
            </a:pPr>
            <a:r>
              <a:rPr b="0" i="0" lang="en-US" sz="1550" u="none" cap="none" strike="noStrike">
                <a:solidFill>
                  <a:schemeClr val="dk1"/>
                </a:solidFill>
                <a:latin typeface="Play"/>
                <a:ea typeface="Play"/>
                <a:cs typeface="Play"/>
                <a:sym typeface="Play"/>
              </a:rPr>
              <a:t>PACT abre fondos para poder completar reparaciones extensivas, a la vez que mantienen las viviendas permanentemente accesibles económicamente y asegura que los residentes tengan los mismos derechos básicos que poseen en el programa de viviendas públicas.</a:t>
            </a:r>
            <a:endParaRPr/>
          </a:p>
        </p:txBody>
      </p:sp>
      <p:sp>
        <p:nvSpPr>
          <p:cNvPr id="215" name="Google Shape;215;g35eec399cb7_0_0"/>
          <p:cNvSpPr/>
          <p:nvPr/>
        </p:nvSpPr>
        <p:spPr>
          <a:xfrm rot="10800000">
            <a:off x="8046083" y="4603096"/>
            <a:ext cx="1697400" cy="1515900"/>
          </a:xfrm>
          <a:prstGeom prst="triangle">
            <a:avLst>
              <a:gd fmla="val 100000" name="adj"/>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88"/>
              <a:buFont typeface="Arial"/>
              <a:buNone/>
            </a:pPr>
            <a:r>
              <a:t/>
            </a:r>
            <a:endParaRPr b="0" i="0" sz="1588" u="none" cap="none" strike="noStrike">
              <a:solidFill>
                <a:schemeClr val="lt1"/>
              </a:solidFill>
              <a:latin typeface="Play"/>
              <a:ea typeface="Play"/>
              <a:cs typeface="Play"/>
              <a:sym typeface="Play"/>
            </a:endParaRPr>
          </a:p>
        </p:txBody>
      </p:sp>
      <p:sp>
        <p:nvSpPr>
          <p:cNvPr id="216" name="Google Shape;216;g35eec399cb7_0_0"/>
          <p:cNvSpPr/>
          <p:nvPr/>
        </p:nvSpPr>
        <p:spPr>
          <a:xfrm rot="10800000">
            <a:off x="8046083" y="4603096"/>
            <a:ext cx="1697400" cy="1515900"/>
          </a:xfrm>
          <a:prstGeom prst="triangle">
            <a:avLst>
              <a:gd fmla="val 100000" name="adj"/>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88"/>
              <a:buFont typeface="Arial"/>
              <a:buNone/>
            </a:pPr>
            <a:r>
              <a:t/>
            </a:r>
            <a:endParaRPr b="0" i="0" sz="1588" u="none" cap="none" strike="noStrike">
              <a:solidFill>
                <a:schemeClr val="lt1"/>
              </a:solidFill>
              <a:latin typeface="Play"/>
              <a:ea typeface="Play"/>
              <a:cs typeface="Play"/>
              <a:sym typeface="Play"/>
            </a:endParaRPr>
          </a:p>
        </p:txBody>
      </p:sp>
      <p:pic>
        <p:nvPicPr>
          <p:cNvPr id="217" name="Google Shape;217;g35eec399cb7_0_0"/>
          <p:cNvPicPr preferRelativeResize="0"/>
          <p:nvPr/>
        </p:nvPicPr>
        <p:blipFill rotWithShape="1">
          <a:blip r:embed="rId3">
            <a:alphaModFix/>
          </a:blip>
          <a:srcRect b="0" l="0" r="0" t="0"/>
          <a:stretch/>
        </p:blipFill>
        <p:spPr>
          <a:xfrm>
            <a:off x="8509301" y="1468926"/>
            <a:ext cx="2848509" cy="1899006"/>
          </a:xfrm>
          <a:prstGeom prst="rect">
            <a:avLst/>
          </a:prstGeom>
          <a:noFill/>
          <a:ln>
            <a:noFill/>
          </a:ln>
        </p:spPr>
      </p:pic>
      <p:sp>
        <p:nvSpPr>
          <p:cNvPr id="218" name="Google Shape;218;g35eec399cb7_0_0"/>
          <p:cNvSpPr txBox="1"/>
          <p:nvPr/>
        </p:nvSpPr>
        <p:spPr>
          <a:xfrm>
            <a:off x="8493678" y="3453035"/>
            <a:ext cx="6183300" cy="244500"/>
          </a:xfrm>
          <a:prstGeom prst="rect">
            <a:avLst/>
          </a:prstGeom>
          <a:noFill/>
          <a:ln>
            <a:noFill/>
          </a:ln>
        </p:spPr>
        <p:txBody>
          <a:bodyPr anchorCtr="0" anchor="t" bIns="40325" lIns="80675" spcFirstLastPara="1" rIns="80675" wrap="square" tIns="40325">
            <a:spAutoFit/>
          </a:bodyPr>
          <a:lstStyle/>
          <a:p>
            <a:pPr indent="0" lvl="0" marL="0" marR="0" rtl="0" algn="l">
              <a:lnSpc>
                <a:spcPct val="100000"/>
              </a:lnSpc>
              <a:spcBef>
                <a:spcPts val="0"/>
              </a:spcBef>
              <a:spcAft>
                <a:spcPts val="0"/>
              </a:spcAft>
              <a:buClr>
                <a:srgbClr val="000000"/>
              </a:buClr>
              <a:buSzPts val="1059"/>
              <a:buFont typeface="Arial"/>
              <a:buNone/>
            </a:pPr>
            <a:r>
              <a:rPr b="0" i="1" lang="en-US" sz="1059" u="none" cap="none" strike="noStrike">
                <a:solidFill>
                  <a:srgbClr val="000000"/>
                </a:solidFill>
                <a:latin typeface="Play"/>
                <a:ea typeface="Play"/>
                <a:cs typeface="Play"/>
                <a:sym typeface="Play"/>
              </a:rPr>
              <a:t>Mejoras en el Sitio de Baychester</a:t>
            </a:r>
            <a:endParaRPr b="0" i="1" sz="1059" u="none" cap="none" strike="noStrike">
              <a:solidFill>
                <a:schemeClr val="dk1"/>
              </a:solidFill>
              <a:latin typeface="Play"/>
              <a:ea typeface="Play"/>
              <a:cs typeface="Play"/>
              <a:sym typeface="Play"/>
            </a:endParaRPr>
          </a:p>
        </p:txBody>
      </p:sp>
      <p:pic>
        <p:nvPicPr>
          <p:cNvPr descr="A large kitchen with stainless steel appliances and wooden cabinets&#10;&#10;Description automatically generated" id="219" name="Google Shape;219;g35eec399cb7_0_0"/>
          <p:cNvPicPr preferRelativeResize="0"/>
          <p:nvPr/>
        </p:nvPicPr>
        <p:blipFill rotWithShape="1">
          <a:blip r:embed="rId4">
            <a:alphaModFix/>
          </a:blip>
          <a:srcRect b="0" l="6827" r="2361" t="0"/>
          <a:stretch/>
        </p:blipFill>
        <p:spPr>
          <a:xfrm>
            <a:off x="5440800" y="1468926"/>
            <a:ext cx="2949420" cy="1899006"/>
          </a:xfrm>
          <a:prstGeom prst="rect">
            <a:avLst/>
          </a:prstGeom>
          <a:noFill/>
          <a:ln>
            <a:noFill/>
          </a:ln>
        </p:spPr>
      </p:pic>
      <p:sp>
        <p:nvSpPr>
          <p:cNvPr id="220" name="Google Shape;220;g35eec399cb7_0_0"/>
          <p:cNvSpPr txBox="1"/>
          <p:nvPr/>
        </p:nvSpPr>
        <p:spPr>
          <a:xfrm>
            <a:off x="5371107" y="3445896"/>
            <a:ext cx="4592700" cy="255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9"/>
              <a:buFont typeface="Arial"/>
              <a:buNone/>
            </a:pPr>
            <a:r>
              <a:rPr b="0" i="1" lang="en-US" sz="1059" u="none" cap="none" strike="noStrike">
                <a:solidFill>
                  <a:srgbClr val="000000"/>
                </a:solidFill>
                <a:latin typeface="Play"/>
                <a:ea typeface="Play"/>
                <a:cs typeface="Play"/>
                <a:sym typeface="Play"/>
              </a:rPr>
              <a:t>Apartamento renovado en Twin Parks West</a:t>
            </a:r>
            <a:endParaRPr b="0" i="1" sz="1059" u="none" cap="none" strike="noStrike">
              <a:solidFill>
                <a:schemeClr val="dk1"/>
              </a:solidFill>
              <a:latin typeface="Play"/>
              <a:ea typeface="Play"/>
              <a:cs typeface="Play"/>
              <a:sym typeface="Play"/>
            </a:endParaRPr>
          </a:p>
        </p:txBody>
      </p:sp>
      <p:sp>
        <p:nvSpPr>
          <p:cNvPr id="221" name="Google Shape;221;g35eec399cb7_0_0"/>
          <p:cNvSpPr txBox="1"/>
          <p:nvPr/>
        </p:nvSpPr>
        <p:spPr>
          <a:xfrm>
            <a:off x="5371107" y="1015802"/>
            <a:ext cx="5381100" cy="353050"/>
          </a:xfrm>
          <a:prstGeom prst="rect">
            <a:avLst/>
          </a:prstGeom>
          <a:noFill/>
          <a:ln>
            <a:noFill/>
          </a:ln>
        </p:spPr>
        <p:txBody>
          <a:bodyPr anchorCtr="0" anchor="t" bIns="40325" lIns="80675" spcFirstLastPara="1" rIns="80675" wrap="square" tIns="40325">
            <a:spAutoFit/>
          </a:bodyPr>
          <a:lstStyle/>
          <a:p>
            <a:pPr indent="0" lvl="0" marL="0" marR="0" rtl="0" algn="l">
              <a:lnSpc>
                <a:spcPct val="100000"/>
              </a:lnSpc>
              <a:spcBef>
                <a:spcPts val="0"/>
              </a:spcBef>
              <a:spcAft>
                <a:spcPts val="0"/>
              </a:spcAft>
              <a:buClr>
                <a:srgbClr val="000000"/>
              </a:buClr>
              <a:buSzPts val="1765"/>
              <a:buFont typeface="Arial"/>
              <a:buNone/>
            </a:pPr>
            <a:r>
              <a:rPr b="1" i="0" lang="en-US" sz="1765" u="none" cap="none" strike="noStrike">
                <a:solidFill>
                  <a:schemeClr val="accent3"/>
                </a:solidFill>
                <a:latin typeface="Play"/>
                <a:ea typeface="Play"/>
                <a:cs typeface="Play"/>
                <a:sym typeface="Play"/>
              </a:rPr>
              <a:t>Inversiones y Mejoras de PACT</a:t>
            </a:r>
            <a:endParaRPr b="0" i="0" sz="1400" u="none" cap="none" strike="noStrike">
              <a:solidFill>
                <a:schemeClr val="accent3"/>
              </a:solidFill>
              <a:latin typeface="Play"/>
              <a:ea typeface="Play"/>
              <a:cs typeface="Play"/>
              <a:sym typeface="Play"/>
            </a:endParaRPr>
          </a:p>
        </p:txBody>
      </p:sp>
      <p:pic>
        <p:nvPicPr>
          <p:cNvPr descr="A large brick building&#10;&#10;Description automatically generated" id="222" name="Google Shape;222;g35eec399cb7_0_0"/>
          <p:cNvPicPr preferRelativeResize="0"/>
          <p:nvPr/>
        </p:nvPicPr>
        <p:blipFill rotWithShape="1">
          <a:blip r:embed="rId5">
            <a:alphaModFix/>
          </a:blip>
          <a:srcRect b="0" l="0" r="0" t="2912"/>
          <a:stretch/>
        </p:blipFill>
        <p:spPr>
          <a:xfrm>
            <a:off x="5440800" y="3919700"/>
            <a:ext cx="2920124" cy="1890096"/>
          </a:xfrm>
          <a:prstGeom prst="rect">
            <a:avLst/>
          </a:prstGeom>
          <a:noFill/>
          <a:ln>
            <a:noFill/>
          </a:ln>
        </p:spPr>
      </p:pic>
      <p:pic>
        <p:nvPicPr>
          <p:cNvPr descr="A room with a large window&#10;&#10;Description automatically generated" id="223" name="Google Shape;223;g35eec399cb7_0_0"/>
          <p:cNvPicPr preferRelativeResize="0"/>
          <p:nvPr/>
        </p:nvPicPr>
        <p:blipFill rotWithShape="1">
          <a:blip r:embed="rId6">
            <a:alphaModFix/>
          </a:blip>
          <a:srcRect b="3131" l="2034" r="3786" t="5275"/>
          <a:stretch/>
        </p:blipFill>
        <p:spPr>
          <a:xfrm>
            <a:off x="8553025" y="3919699"/>
            <a:ext cx="2876259" cy="1861335"/>
          </a:xfrm>
          <a:prstGeom prst="rect">
            <a:avLst/>
          </a:prstGeom>
          <a:noFill/>
          <a:ln>
            <a:noFill/>
          </a:ln>
        </p:spPr>
      </p:pic>
      <p:sp>
        <p:nvSpPr>
          <p:cNvPr id="224" name="Google Shape;224;g35eec399cb7_0_0"/>
          <p:cNvSpPr txBox="1"/>
          <p:nvPr/>
        </p:nvSpPr>
        <p:spPr>
          <a:xfrm>
            <a:off x="5355187" y="5909837"/>
            <a:ext cx="3264600" cy="41827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9"/>
              <a:buFont typeface="Arial"/>
              <a:buNone/>
            </a:pPr>
            <a:r>
              <a:rPr b="0" i="1" lang="en-US" sz="1059" u="none" cap="none" strike="noStrike">
                <a:solidFill>
                  <a:srgbClr val="000000"/>
                </a:solidFill>
                <a:latin typeface="Play"/>
                <a:ea typeface="Play"/>
                <a:cs typeface="Play"/>
                <a:sym typeface="Play"/>
              </a:rPr>
              <a:t>Techo reparado y sistema de paneles solares en Ocean Bay (Bayside)</a:t>
            </a:r>
            <a:endParaRPr b="0" i="1" sz="1059" u="none" cap="none" strike="noStrike">
              <a:solidFill>
                <a:schemeClr val="dk1"/>
              </a:solidFill>
              <a:latin typeface="Play"/>
              <a:ea typeface="Play"/>
              <a:cs typeface="Play"/>
              <a:sym typeface="Play"/>
            </a:endParaRPr>
          </a:p>
        </p:txBody>
      </p:sp>
      <p:sp>
        <p:nvSpPr>
          <p:cNvPr id="225" name="Google Shape;225;g35eec399cb7_0_0"/>
          <p:cNvSpPr txBox="1"/>
          <p:nvPr/>
        </p:nvSpPr>
        <p:spPr>
          <a:xfrm>
            <a:off x="8509301" y="5906113"/>
            <a:ext cx="3154500" cy="41827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9"/>
              <a:buFont typeface="Arial"/>
              <a:buNone/>
            </a:pPr>
            <a:r>
              <a:rPr b="0" i="1" lang="en-US" sz="1059" u="none" cap="none" strike="noStrike">
                <a:solidFill>
                  <a:srgbClr val="000000"/>
                </a:solidFill>
                <a:latin typeface="Play"/>
                <a:ea typeface="Play"/>
                <a:cs typeface="Play"/>
                <a:sym typeface="Play"/>
              </a:rPr>
              <a:t>Entrada renovada de un edificio en Ocean Bay </a:t>
            </a:r>
            <a:br>
              <a:rPr b="0" i="1" lang="en-US" sz="1059" u="none" cap="none" strike="noStrike">
                <a:solidFill>
                  <a:srgbClr val="000000"/>
                </a:solidFill>
                <a:latin typeface="Play"/>
                <a:ea typeface="Play"/>
                <a:cs typeface="Play"/>
                <a:sym typeface="Play"/>
              </a:rPr>
            </a:br>
            <a:r>
              <a:rPr b="0" i="1" lang="en-US" sz="1059" u="none" cap="none" strike="noStrike">
                <a:solidFill>
                  <a:srgbClr val="000000"/>
                </a:solidFill>
                <a:latin typeface="Play"/>
                <a:ea typeface="Play"/>
                <a:cs typeface="Play"/>
                <a:sym typeface="Play"/>
              </a:rPr>
              <a:t>(Bayside)</a:t>
            </a:r>
            <a:endParaRPr b="0" i="1" sz="1059" u="none" cap="none" strike="noStrike">
              <a:solidFill>
                <a:schemeClr val="dk1"/>
              </a:solidFill>
              <a:latin typeface="Play"/>
              <a:ea typeface="Play"/>
              <a:cs typeface="Play"/>
              <a:sym typeface="Play"/>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g35eec399cb7_0_227"/>
          <p:cNvSpPr/>
          <p:nvPr/>
        </p:nvSpPr>
        <p:spPr>
          <a:xfrm rot="10800000">
            <a:off x="7853982" y="4603096"/>
            <a:ext cx="1697400" cy="1515900"/>
          </a:xfrm>
          <a:prstGeom prst="triangle">
            <a:avLst>
              <a:gd fmla="val 100000" name="adj"/>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88"/>
              <a:buFont typeface="Arial"/>
              <a:buNone/>
            </a:pPr>
            <a:r>
              <a:t/>
            </a:r>
            <a:endParaRPr b="0" i="0" sz="1588" u="none" cap="none" strike="noStrike">
              <a:solidFill>
                <a:schemeClr val="lt1"/>
              </a:solidFill>
              <a:latin typeface="Play"/>
              <a:ea typeface="Play"/>
              <a:cs typeface="Play"/>
              <a:sym typeface="Play"/>
            </a:endParaRPr>
          </a:p>
        </p:txBody>
      </p:sp>
      <p:sp>
        <p:nvSpPr>
          <p:cNvPr id="231" name="Google Shape;231;g35eec399cb7_0_227"/>
          <p:cNvSpPr txBox="1"/>
          <p:nvPr>
            <p:ph type="title"/>
          </p:nvPr>
        </p:nvSpPr>
        <p:spPr>
          <a:xfrm>
            <a:off x="608595" y="365127"/>
            <a:ext cx="7654800" cy="6603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0070C0"/>
              </a:buClr>
              <a:buSzPct val="100000"/>
              <a:buFont typeface="Twentieth Century"/>
              <a:buNone/>
            </a:pPr>
            <a:r>
              <a:rPr lang="en-US" sz="4236">
                <a:latin typeface="Play"/>
                <a:ea typeface="Play"/>
                <a:cs typeface="Play"/>
                <a:sym typeface="Play"/>
              </a:rPr>
              <a:t>Cómo Funciona PACT</a:t>
            </a:r>
            <a:endParaRPr/>
          </a:p>
        </p:txBody>
      </p:sp>
      <p:pic>
        <p:nvPicPr>
          <p:cNvPr id="232" name="Google Shape;232;g35eec399cb7_0_227"/>
          <p:cNvPicPr preferRelativeResize="0"/>
          <p:nvPr/>
        </p:nvPicPr>
        <p:blipFill rotWithShape="1">
          <a:blip r:embed="rId3">
            <a:alphaModFix/>
          </a:blip>
          <a:srcRect b="0" l="0" r="0" t="0"/>
          <a:stretch/>
        </p:blipFill>
        <p:spPr>
          <a:xfrm>
            <a:off x="677621" y="1267570"/>
            <a:ext cx="7320795" cy="4484812"/>
          </a:xfrm>
          <a:prstGeom prst="rect">
            <a:avLst/>
          </a:prstGeom>
          <a:noFill/>
          <a:ln>
            <a:noFill/>
          </a:ln>
        </p:spPr>
      </p:pic>
      <p:sp>
        <p:nvSpPr>
          <p:cNvPr id="233" name="Google Shape;233;g35eec399cb7_0_227"/>
          <p:cNvSpPr txBox="1"/>
          <p:nvPr/>
        </p:nvSpPr>
        <p:spPr>
          <a:xfrm>
            <a:off x="608596" y="6329934"/>
            <a:ext cx="7438124" cy="33671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794"/>
              <a:buFont typeface="Arial"/>
              <a:buNone/>
            </a:pPr>
            <a:r>
              <a:rPr b="0" i="1" lang="en-US" sz="794" u="none" cap="none" strike="noStrike">
                <a:solidFill>
                  <a:srgbClr val="7F7F7F"/>
                </a:solidFill>
                <a:latin typeface="Play"/>
                <a:ea typeface="Play"/>
                <a:cs typeface="Play"/>
                <a:sym typeface="Play"/>
              </a:rPr>
              <a:t>* PACT usa la Demostración de Asistencia de Renta (RAD), la cual fue diseñada para asegurar que los desarrollos pasen al programa bajo la Sección 8, los hogares permanecen asequibles permanentemente, y los residentes tienen los mismos derechos básicos que poseen en el programa de viviendas públicas.</a:t>
            </a:r>
            <a:endParaRPr b="0" i="0" sz="1400" u="none" cap="none" strike="noStrike">
              <a:solidFill>
                <a:srgbClr val="000000"/>
              </a:solidFill>
              <a:latin typeface="Play"/>
              <a:ea typeface="Play"/>
              <a:cs typeface="Play"/>
              <a:sym typeface="Play"/>
            </a:endParaRPr>
          </a:p>
        </p:txBody>
      </p:sp>
      <p:grpSp>
        <p:nvGrpSpPr>
          <p:cNvPr id="234" name="Google Shape;234;g35eec399cb7_0_227"/>
          <p:cNvGrpSpPr/>
          <p:nvPr/>
        </p:nvGrpSpPr>
        <p:grpSpPr>
          <a:xfrm>
            <a:off x="8593156" y="868175"/>
            <a:ext cx="3040991" cy="5112369"/>
            <a:chOff x="5560901" y="2229487"/>
            <a:chExt cx="3558380" cy="6103593"/>
          </a:xfrm>
        </p:grpSpPr>
        <p:pic>
          <p:nvPicPr>
            <p:cNvPr id="235" name="Google Shape;235;g35eec399cb7_0_227"/>
            <p:cNvPicPr preferRelativeResize="0"/>
            <p:nvPr/>
          </p:nvPicPr>
          <p:blipFill rotWithShape="1">
            <a:blip r:embed="rId4">
              <a:alphaModFix/>
            </a:blip>
            <a:srcRect b="7755" l="9697" r="37849" t="23899"/>
            <a:stretch/>
          </p:blipFill>
          <p:spPr>
            <a:xfrm>
              <a:off x="5643999" y="2229487"/>
              <a:ext cx="3475282" cy="2547099"/>
            </a:xfrm>
            <a:prstGeom prst="rect">
              <a:avLst/>
            </a:prstGeom>
            <a:noFill/>
            <a:ln>
              <a:noFill/>
            </a:ln>
          </p:spPr>
        </p:pic>
        <p:sp>
          <p:nvSpPr>
            <p:cNvPr id="236" name="Google Shape;236;g35eec399cb7_0_227"/>
            <p:cNvSpPr/>
            <p:nvPr/>
          </p:nvSpPr>
          <p:spPr>
            <a:xfrm>
              <a:off x="5633834" y="8060680"/>
              <a:ext cx="1806600" cy="272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882"/>
                <a:buFont typeface="Arial"/>
                <a:buNone/>
              </a:pPr>
              <a:r>
                <a:rPr b="0" i="0" lang="en-US" sz="882" u="none" cap="none" strike="noStrike">
                  <a:solidFill>
                    <a:schemeClr val="dk1"/>
                  </a:solidFill>
                  <a:latin typeface="Play"/>
                  <a:ea typeface="Play"/>
                  <a:cs typeface="Play"/>
                  <a:sym typeface="Play"/>
                </a:rPr>
                <a:t>Ocean Bay (Bayside)</a:t>
              </a:r>
              <a:endParaRPr b="0" i="0" sz="1400" u="none" cap="none" strike="noStrike">
                <a:solidFill>
                  <a:srgbClr val="000000"/>
                </a:solidFill>
                <a:latin typeface="Play"/>
                <a:ea typeface="Play"/>
                <a:cs typeface="Play"/>
                <a:sym typeface="Play"/>
              </a:endParaRPr>
            </a:p>
          </p:txBody>
        </p:sp>
        <p:sp>
          <p:nvSpPr>
            <p:cNvPr id="237" name="Google Shape;237;g35eec399cb7_0_227"/>
            <p:cNvSpPr/>
            <p:nvPr/>
          </p:nvSpPr>
          <p:spPr>
            <a:xfrm>
              <a:off x="5560901" y="4776585"/>
              <a:ext cx="873900" cy="272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882"/>
                <a:buFont typeface="Arial"/>
                <a:buNone/>
              </a:pPr>
              <a:r>
                <a:rPr b="0" i="0" lang="en-US" sz="882" u="none" cap="none" strike="noStrike">
                  <a:solidFill>
                    <a:schemeClr val="dk1"/>
                  </a:solidFill>
                  <a:latin typeface="Play"/>
                  <a:ea typeface="Play"/>
                  <a:cs typeface="Play"/>
                  <a:sym typeface="Play"/>
                </a:rPr>
                <a:t>Betances</a:t>
              </a:r>
              <a:endParaRPr b="0" i="0" sz="1400" u="none" cap="none" strike="noStrike">
                <a:solidFill>
                  <a:srgbClr val="000000"/>
                </a:solidFill>
                <a:latin typeface="Play"/>
                <a:ea typeface="Play"/>
                <a:cs typeface="Play"/>
                <a:sym typeface="Play"/>
              </a:endParaRPr>
            </a:p>
          </p:txBody>
        </p:sp>
        <p:pic>
          <p:nvPicPr>
            <p:cNvPr id="238" name="Google Shape;238;g35eec399cb7_0_227"/>
            <p:cNvPicPr preferRelativeResize="0"/>
            <p:nvPr/>
          </p:nvPicPr>
          <p:blipFill rotWithShape="1">
            <a:blip r:embed="rId5">
              <a:alphaModFix/>
            </a:blip>
            <a:srcRect b="0" l="14544" r="0" t="0"/>
            <a:stretch/>
          </p:blipFill>
          <p:spPr>
            <a:xfrm>
              <a:off x="5633834" y="5403012"/>
              <a:ext cx="3475283" cy="2657668"/>
            </a:xfrm>
            <a:prstGeom prst="rect">
              <a:avLst/>
            </a:prstGeom>
            <a:noFill/>
            <a:ln>
              <a:noFill/>
            </a:ln>
          </p:spPr>
        </p:pic>
      </p:grpSp>
      <p:sp>
        <p:nvSpPr>
          <p:cNvPr id="239" name="Google Shape;239;g35eec399cb7_0_227"/>
          <p:cNvSpPr txBox="1"/>
          <p:nvPr/>
        </p:nvSpPr>
        <p:spPr>
          <a:xfrm>
            <a:off x="608595" y="1302824"/>
            <a:ext cx="7320795" cy="492443"/>
          </a:xfrm>
          <a:prstGeom prst="rect">
            <a:avLst/>
          </a:prstGeom>
          <a:solidFill>
            <a:srgbClr val="FFFFFF"/>
          </a:solid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b="1" i="0" lang="en-US" sz="1300" u="none" cap="none" strike="noStrike">
                <a:solidFill>
                  <a:srgbClr val="2968B3"/>
                </a:solidFill>
                <a:latin typeface="Arial"/>
                <a:ea typeface="Arial"/>
                <a:cs typeface="Arial"/>
                <a:sym typeface="Arial"/>
              </a:rPr>
              <a:t>PACT depende de asociaciones con socios de desarrollo en el sector privado y sin fines de lucro, quienes son seleccionados basándose en la retroalimentación de los residentes.</a:t>
            </a:r>
            <a:endParaRPr b="1" i="0" sz="1300" u="none" cap="none" strike="noStrike">
              <a:solidFill>
                <a:srgbClr val="2968B3"/>
              </a:solidFill>
              <a:latin typeface="Arial"/>
              <a:ea typeface="Arial"/>
              <a:cs typeface="Arial"/>
              <a:sym typeface="Arial"/>
            </a:endParaRPr>
          </a:p>
        </p:txBody>
      </p:sp>
      <p:sp>
        <p:nvSpPr>
          <p:cNvPr id="240" name="Google Shape;240;g35eec399cb7_0_227"/>
          <p:cNvSpPr txBox="1"/>
          <p:nvPr/>
        </p:nvSpPr>
        <p:spPr>
          <a:xfrm>
            <a:off x="776869" y="2126822"/>
            <a:ext cx="2125082" cy="584775"/>
          </a:xfrm>
          <a:prstGeom prst="rect">
            <a:avLst/>
          </a:prstGeom>
          <a:solidFill>
            <a:srgbClr val="FFD503"/>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1600" u="none" cap="none" strike="noStrike">
                <a:solidFill>
                  <a:srgbClr val="2968B3"/>
                </a:solidFill>
                <a:latin typeface="Arial"/>
                <a:ea typeface="Arial"/>
                <a:cs typeface="Arial"/>
                <a:sym typeface="Arial"/>
              </a:rPr>
              <a:t>REPARACIONES</a:t>
            </a:r>
            <a:endParaRPr/>
          </a:p>
          <a:p>
            <a:pPr indent="0" lvl="0" marL="0" marR="0" rtl="0" algn="ctr">
              <a:lnSpc>
                <a:spcPct val="100000"/>
              </a:lnSpc>
              <a:spcBef>
                <a:spcPts val="0"/>
              </a:spcBef>
              <a:spcAft>
                <a:spcPts val="0"/>
              </a:spcAft>
              <a:buNone/>
            </a:pPr>
            <a:r>
              <a:rPr b="1" i="0" lang="en-US" sz="1600" u="none" cap="none" strike="noStrike">
                <a:solidFill>
                  <a:srgbClr val="2968B3"/>
                </a:solidFill>
                <a:latin typeface="Arial"/>
                <a:ea typeface="Arial"/>
                <a:cs typeface="Arial"/>
                <a:sym typeface="Arial"/>
              </a:rPr>
              <a:t>INTEGRALES</a:t>
            </a:r>
            <a:endParaRPr b="1" i="0" sz="1600" u="none" cap="none" strike="noStrike">
              <a:solidFill>
                <a:srgbClr val="2968B3"/>
              </a:solidFill>
              <a:latin typeface="Arial"/>
              <a:ea typeface="Arial"/>
              <a:cs typeface="Arial"/>
              <a:sym typeface="Arial"/>
            </a:endParaRPr>
          </a:p>
        </p:txBody>
      </p:sp>
      <p:sp>
        <p:nvSpPr>
          <p:cNvPr id="241" name="Google Shape;241;g35eec399cb7_0_227"/>
          <p:cNvSpPr txBox="1"/>
          <p:nvPr/>
        </p:nvSpPr>
        <p:spPr>
          <a:xfrm>
            <a:off x="3275477" y="2126821"/>
            <a:ext cx="2125082" cy="584775"/>
          </a:xfrm>
          <a:prstGeom prst="rect">
            <a:avLst/>
          </a:prstGeom>
          <a:solidFill>
            <a:srgbClr val="FFD503"/>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1600" u="none" cap="none" strike="noStrike">
                <a:solidFill>
                  <a:srgbClr val="2968B3"/>
                </a:solidFill>
                <a:latin typeface="Arial"/>
                <a:ea typeface="Arial"/>
                <a:cs typeface="Arial"/>
                <a:sym typeface="Arial"/>
              </a:rPr>
              <a:t>ADMINISTRACIÓN PROFESIONAL</a:t>
            </a:r>
            <a:endParaRPr b="1" i="0" sz="1600" u="none" cap="none" strike="noStrike">
              <a:solidFill>
                <a:srgbClr val="2968B3"/>
              </a:solidFill>
              <a:latin typeface="Arial"/>
              <a:ea typeface="Arial"/>
              <a:cs typeface="Arial"/>
              <a:sym typeface="Arial"/>
            </a:endParaRPr>
          </a:p>
        </p:txBody>
      </p:sp>
      <p:sp>
        <p:nvSpPr>
          <p:cNvPr id="242" name="Google Shape;242;g35eec399cb7_0_227"/>
          <p:cNvSpPr txBox="1"/>
          <p:nvPr/>
        </p:nvSpPr>
        <p:spPr>
          <a:xfrm>
            <a:off x="5728902" y="2102204"/>
            <a:ext cx="2125082" cy="584775"/>
          </a:xfrm>
          <a:prstGeom prst="rect">
            <a:avLst/>
          </a:prstGeom>
          <a:solidFill>
            <a:srgbClr val="FFD503"/>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1600" u="none" cap="none" strike="noStrike">
                <a:solidFill>
                  <a:srgbClr val="2968B3"/>
                </a:solidFill>
                <a:latin typeface="Arial"/>
                <a:ea typeface="Arial"/>
                <a:cs typeface="Arial"/>
                <a:sym typeface="Arial"/>
              </a:rPr>
              <a:t>SERVICIOS MEJORADOS</a:t>
            </a:r>
            <a:endParaRPr b="1" i="0" sz="1600" u="none" cap="none" strike="noStrike">
              <a:solidFill>
                <a:srgbClr val="2968B3"/>
              </a:solidFill>
              <a:latin typeface="Arial"/>
              <a:ea typeface="Arial"/>
              <a:cs typeface="Arial"/>
              <a:sym typeface="Arial"/>
            </a:endParaRPr>
          </a:p>
        </p:txBody>
      </p:sp>
      <p:sp>
        <p:nvSpPr>
          <p:cNvPr id="243" name="Google Shape;243;g35eec399cb7_0_227"/>
          <p:cNvSpPr txBox="1"/>
          <p:nvPr/>
        </p:nvSpPr>
        <p:spPr>
          <a:xfrm>
            <a:off x="2743730" y="4187677"/>
            <a:ext cx="2893432" cy="584775"/>
          </a:xfrm>
          <a:prstGeom prst="rect">
            <a:avLst/>
          </a:prstGeom>
          <a:solidFill>
            <a:srgbClr val="ACE0EF"/>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1600" u="none" cap="none" strike="noStrike">
                <a:solidFill>
                  <a:srgbClr val="2968B3"/>
                </a:solidFill>
                <a:latin typeface="Arial"/>
                <a:ea typeface="Arial"/>
                <a:cs typeface="Arial"/>
                <a:sym typeface="Arial"/>
              </a:rPr>
              <a:t>CONTROL PÚBLICO:</a:t>
            </a:r>
            <a:endParaRPr/>
          </a:p>
          <a:p>
            <a:pPr indent="0" lvl="0" marL="0" marR="0" rtl="0" algn="ctr">
              <a:lnSpc>
                <a:spcPct val="100000"/>
              </a:lnSpc>
              <a:spcBef>
                <a:spcPts val="0"/>
              </a:spcBef>
              <a:spcAft>
                <a:spcPts val="0"/>
              </a:spcAft>
              <a:buNone/>
            </a:pPr>
            <a:r>
              <a:rPr b="1" i="0" lang="en-US" sz="1600" u="none" cap="none" strike="noStrike">
                <a:solidFill>
                  <a:srgbClr val="2968B3"/>
                </a:solidFill>
                <a:latin typeface="Arial"/>
                <a:ea typeface="Arial"/>
                <a:cs typeface="Arial"/>
                <a:sym typeface="Arial"/>
              </a:rPr>
              <a:t>NYCHA Y RESIDENTES</a:t>
            </a:r>
            <a:endParaRPr b="1" i="0" sz="1600" u="none" cap="none" strike="noStrike">
              <a:solidFill>
                <a:srgbClr val="2968B3"/>
              </a:solidFill>
              <a:latin typeface="Arial"/>
              <a:ea typeface="Arial"/>
              <a:cs typeface="Arial"/>
              <a:sym typeface="Arial"/>
            </a:endParaRPr>
          </a:p>
        </p:txBody>
      </p:sp>
      <p:sp>
        <p:nvSpPr>
          <p:cNvPr id="244" name="Google Shape;244;g35eec399cb7_0_227"/>
          <p:cNvSpPr txBox="1"/>
          <p:nvPr/>
        </p:nvSpPr>
        <p:spPr>
          <a:xfrm>
            <a:off x="808619" y="2844364"/>
            <a:ext cx="2125082" cy="1015663"/>
          </a:xfrm>
          <a:prstGeom prst="rect">
            <a:avLst/>
          </a:prstGeom>
          <a:solidFill>
            <a:srgbClr val="FFFFFF"/>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200" u="none" cap="none" strike="noStrike">
                <a:solidFill>
                  <a:schemeClr val="dk1"/>
                </a:solidFill>
                <a:latin typeface="Arial"/>
                <a:ea typeface="Arial"/>
                <a:cs typeface="Arial"/>
                <a:sym typeface="Arial"/>
              </a:rPr>
              <a:t>Los socios de desarrollo traen experiencia en diseño y construcción. Abordan todas las necesidades físicas en el desarrollo.</a:t>
            </a:r>
            <a:endParaRPr b="0" i="0" sz="1200" u="none" cap="none" strike="noStrike">
              <a:solidFill>
                <a:schemeClr val="dk1"/>
              </a:solidFill>
              <a:latin typeface="Arial"/>
              <a:ea typeface="Arial"/>
              <a:cs typeface="Arial"/>
              <a:sym typeface="Arial"/>
            </a:endParaRPr>
          </a:p>
        </p:txBody>
      </p:sp>
      <p:sp>
        <p:nvSpPr>
          <p:cNvPr id="245" name="Google Shape;245;g35eec399cb7_0_227"/>
          <p:cNvSpPr txBox="1"/>
          <p:nvPr/>
        </p:nvSpPr>
        <p:spPr>
          <a:xfrm>
            <a:off x="3165176" y="2831257"/>
            <a:ext cx="2333924" cy="1015663"/>
          </a:xfrm>
          <a:prstGeom prst="rect">
            <a:avLst/>
          </a:prstGeom>
          <a:solidFill>
            <a:srgbClr val="FFFFFF"/>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200" u="none" cap="none" strike="noStrike">
                <a:solidFill>
                  <a:schemeClr val="dk1"/>
                </a:solidFill>
                <a:latin typeface="Arial"/>
                <a:ea typeface="Arial"/>
                <a:cs typeface="Arial"/>
                <a:sym typeface="Arial"/>
              </a:rPr>
              <a:t>Los socios de administración de propiedades son responsables de la operación cotidiana y el mantenimiento de los edificios y las instalaciones.</a:t>
            </a:r>
            <a:endParaRPr b="0" i="0" sz="1200" u="none" cap="none" strike="noStrike">
              <a:solidFill>
                <a:schemeClr val="dk1"/>
              </a:solidFill>
              <a:latin typeface="Arial"/>
              <a:ea typeface="Arial"/>
              <a:cs typeface="Arial"/>
              <a:sym typeface="Arial"/>
            </a:endParaRPr>
          </a:p>
        </p:txBody>
      </p:sp>
      <p:sp>
        <p:nvSpPr>
          <p:cNvPr id="246" name="Google Shape;246;g35eec399cb7_0_227"/>
          <p:cNvSpPr txBox="1"/>
          <p:nvPr/>
        </p:nvSpPr>
        <p:spPr>
          <a:xfrm>
            <a:off x="5624481" y="2786027"/>
            <a:ext cx="2333924" cy="1107996"/>
          </a:xfrm>
          <a:prstGeom prst="rect">
            <a:avLst/>
          </a:prstGeom>
          <a:solidFill>
            <a:srgbClr val="FFFFFF"/>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100" u="none" cap="none" strike="noStrike">
                <a:solidFill>
                  <a:schemeClr val="dk1"/>
                </a:solidFill>
                <a:latin typeface="Arial"/>
                <a:ea typeface="Arial"/>
                <a:cs typeface="Arial"/>
                <a:sym typeface="Arial"/>
              </a:rPr>
              <a:t>Las asociaciones con proveedores de servicios sociales ayudan a mejorar los servicios en el sitio y programación a través de la retroalimentación de los residentes.</a:t>
            </a:r>
            <a:endParaRPr b="0" i="0" sz="1100" u="none" cap="none" strike="noStrike">
              <a:solidFill>
                <a:schemeClr val="dk1"/>
              </a:solidFill>
              <a:latin typeface="Arial"/>
              <a:ea typeface="Arial"/>
              <a:cs typeface="Arial"/>
              <a:sym typeface="Arial"/>
            </a:endParaRPr>
          </a:p>
        </p:txBody>
      </p:sp>
      <p:sp>
        <p:nvSpPr>
          <p:cNvPr id="247" name="Google Shape;247;g35eec399cb7_0_227"/>
          <p:cNvSpPr txBox="1"/>
          <p:nvPr/>
        </p:nvSpPr>
        <p:spPr>
          <a:xfrm>
            <a:off x="730249" y="4953854"/>
            <a:ext cx="7153275" cy="769441"/>
          </a:xfrm>
          <a:prstGeom prst="rect">
            <a:avLst/>
          </a:prstGeom>
          <a:solidFill>
            <a:srgbClr val="FFFFFF"/>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100" u="none" cap="none" strike="noStrike">
                <a:solidFill>
                  <a:schemeClr val="dk1"/>
                </a:solidFill>
                <a:latin typeface="Arial"/>
                <a:ea typeface="Arial"/>
                <a:cs typeface="Arial"/>
                <a:sym typeface="Arial"/>
              </a:rPr>
              <a:t>Su desarrollo permanecerá bajo el control público. Después de su conversión, la NYCHA continuará teniendo posesión del terreno y edificios, administrará el subsidio y lista de espera bajo la Sección 8 y monitoreará las condiciones en el desarrollo. Donde sea necesario, la NYCHA puede intervenir para resolver cualquier problema que pueda surgir entre los residentes y el nuevo equipo de administración de la propiedad. </a:t>
            </a:r>
            <a:endParaRPr b="0" i="0" sz="1100" u="none" cap="none" strike="noStrike">
              <a:solidFill>
                <a:schemeClr val="dk1"/>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g35eec399cb7_0_338"/>
          <p:cNvSpPr txBox="1"/>
          <p:nvPr/>
        </p:nvSpPr>
        <p:spPr>
          <a:xfrm>
            <a:off x="448235" y="403412"/>
            <a:ext cx="11292600" cy="6615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793"/>
              <a:buFont typeface="Arial"/>
              <a:buNone/>
            </a:pPr>
            <a:r>
              <a:rPr b="0" i="0" lang="en-US" sz="3793" u="none" cap="none" strike="noStrike">
                <a:solidFill>
                  <a:schemeClr val="dk1"/>
                </a:solidFill>
                <a:latin typeface="Play"/>
                <a:ea typeface="Play"/>
                <a:cs typeface="Play"/>
                <a:sym typeface="Play"/>
              </a:rPr>
              <a:t>Protecciones de Residentes de PACT</a:t>
            </a:r>
            <a:endParaRPr b="0" i="0" sz="3793" u="none" cap="none" strike="noStrike">
              <a:solidFill>
                <a:srgbClr val="FF9428"/>
              </a:solidFill>
              <a:latin typeface="Play"/>
              <a:ea typeface="Play"/>
              <a:cs typeface="Play"/>
              <a:sym typeface="Play"/>
            </a:endParaRPr>
          </a:p>
        </p:txBody>
      </p:sp>
      <p:grpSp>
        <p:nvGrpSpPr>
          <p:cNvPr id="254" name="Google Shape;254;g35eec399cb7_0_338"/>
          <p:cNvGrpSpPr/>
          <p:nvPr/>
        </p:nvGrpSpPr>
        <p:grpSpPr>
          <a:xfrm>
            <a:off x="8308155" y="5006868"/>
            <a:ext cx="3372294" cy="1111862"/>
            <a:chOff x="9415406" y="5674139"/>
            <a:chExt cx="3821729" cy="1260041"/>
          </a:xfrm>
        </p:grpSpPr>
        <p:sp>
          <p:nvSpPr>
            <p:cNvPr id="255" name="Google Shape;255;g35eec399cb7_0_338"/>
            <p:cNvSpPr/>
            <p:nvPr/>
          </p:nvSpPr>
          <p:spPr>
            <a:xfrm>
              <a:off x="9415406" y="5674139"/>
              <a:ext cx="3821729" cy="1260041"/>
            </a:xfrm>
            <a:custGeom>
              <a:rect b="b" l="l" r="r" t="t"/>
              <a:pathLst>
                <a:path extrusionOk="0" h="1415776" w="3821729">
                  <a:moveTo>
                    <a:pt x="235963" y="0"/>
                  </a:moveTo>
                  <a:lnTo>
                    <a:pt x="3585766" y="0"/>
                  </a:lnTo>
                  <a:cubicBezTo>
                    <a:pt x="3716085" y="0"/>
                    <a:pt x="3821729" y="105644"/>
                    <a:pt x="3821729" y="235963"/>
                  </a:cubicBezTo>
                  <a:cubicBezTo>
                    <a:pt x="3821729" y="550580"/>
                    <a:pt x="3821728" y="865196"/>
                    <a:pt x="3821728" y="1179813"/>
                  </a:cubicBezTo>
                  <a:lnTo>
                    <a:pt x="3821728" y="1410751"/>
                  </a:lnTo>
                  <a:lnTo>
                    <a:pt x="3634064" y="1410751"/>
                  </a:lnTo>
                  <a:lnTo>
                    <a:pt x="3633320" y="1410982"/>
                  </a:lnTo>
                  <a:cubicBezTo>
                    <a:pt x="3617959" y="1414126"/>
                    <a:pt x="3602055" y="1415776"/>
                    <a:pt x="3585765" y="1415776"/>
                  </a:cubicBezTo>
                  <a:lnTo>
                    <a:pt x="235963" y="1415775"/>
                  </a:lnTo>
                  <a:cubicBezTo>
                    <a:pt x="105644" y="1415775"/>
                    <a:pt x="0" y="1310131"/>
                    <a:pt x="0" y="1179812"/>
                  </a:cubicBezTo>
                  <a:lnTo>
                    <a:pt x="0" y="235963"/>
                  </a:lnTo>
                  <a:cubicBezTo>
                    <a:pt x="0" y="105644"/>
                    <a:pt x="105644" y="0"/>
                    <a:pt x="235963" y="0"/>
                  </a:cubicBezTo>
                  <a:close/>
                </a:path>
              </a:pathLst>
            </a:custGeom>
            <a:solidFill>
              <a:srgbClr val="D6F0F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1"/>
                <a:buFont typeface="Arial"/>
                <a:buNone/>
              </a:pPr>
              <a:r>
                <a:t/>
              </a:r>
              <a:endParaRPr b="0" i="0" sz="1401" u="none" cap="none" strike="noStrike">
                <a:solidFill>
                  <a:schemeClr val="dk1"/>
                </a:solidFill>
                <a:latin typeface="Arial"/>
                <a:ea typeface="Arial"/>
                <a:cs typeface="Arial"/>
                <a:sym typeface="Arial"/>
              </a:endParaRPr>
            </a:p>
          </p:txBody>
        </p:sp>
        <p:sp>
          <p:nvSpPr>
            <p:cNvPr id="256" name="Google Shape;256;g35eec399cb7_0_338"/>
            <p:cNvSpPr txBox="1"/>
            <p:nvPr/>
          </p:nvSpPr>
          <p:spPr>
            <a:xfrm>
              <a:off x="9562756" y="5748678"/>
              <a:ext cx="2530200" cy="1126031"/>
            </a:xfrm>
            <a:prstGeom prst="rect">
              <a:avLst/>
            </a:prstGeom>
            <a:noFill/>
            <a:ln>
              <a:noFill/>
            </a:ln>
          </p:spPr>
          <p:txBody>
            <a:bodyPr anchorCtr="0" anchor="t" bIns="40325" lIns="80675" spcFirstLastPara="1" rIns="80675" wrap="square" tIns="40325">
              <a:spAutoFit/>
            </a:bodyPr>
            <a:lstStyle/>
            <a:p>
              <a:pPr indent="0" lvl="0" marL="0" marR="0" rtl="0" algn="l">
                <a:lnSpc>
                  <a:spcPct val="80000"/>
                </a:lnSpc>
                <a:spcBef>
                  <a:spcPts val="0"/>
                </a:spcBef>
                <a:spcAft>
                  <a:spcPts val="0"/>
                </a:spcAft>
                <a:buClr>
                  <a:srgbClr val="000000"/>
                </a:buClr>
                <a:buSzPts val="1235"/>
                <a:buFont typeface="Arial"/>
                <a:buNone/>
              </a:pPr>
              <a:r>
                <a:rPr b="1" i="0" lang="en-US" sz="1235" u="none" cap="none" strike="noStrike">
                  <a:solidFill>
                    <a:srgbClr val="0070C0"/>
                  </a:solidFill>
                  <a:latin typeface="Twentieth Century"/>
                  <a:ea typeface="Twentieth Century"/>
                  <a:cs typeface="Twentieth Century"/>
                  <a:sym typeface="Twentieth Century"/>
                </a:rPr>
                <a:t>Para información más detallada, por favor escanee el Código QR </a:t>
              </a:r>
              <a:r>
                <a:rPr b="1" i="0" lang="en-US" sz="1235" u="none" cap="none" strike="noStrike">
                  <a:solidFill>
                    <a:schemeClr val="dk1"/>
                  </a:solidFill>
                  <a:latin typeface="Twentieth Century"/>
                  <a:ea typeface="Twentieth Century"/>
                  <a:cs typeface="Twentieth Century"/>
                  <a:sym typeface="Twentieth Century"/>
                </a:rPr>
                <a:t>o visite la página de Recursos de los Residentes en nuestro Sitio Web de PACT en:</a:t>
              </a:r>
              <a:endParaRPr b="0" i="0" sz="1400" u="none" cap="none" strike="noStrike">
                <a:solidFill>
                  <a:srgbClr val="000000"/>
                </a:solidFill>
                <a:latin typeface="Arial"/>
                <a:ea typeface="Arial"/>
                <a:cs typeface="Arial"/>
                <a:sym typeface="Arial"/>
              </a:endParaRPr>
            </a:p>
            <a:p>
              <a:pPr indent="0" lvl="0" marL="0" marR="0" rtl="0" algn="l">
                <a:lnSpc>
                  <a:spcPct val="80000"/>
                </a:lnSpc>
                <a:spcBef>
                  <a:spcPts val="0"/>
                </a:spcBef>
                <a:spcAft>
                  <a:spcPts val="0"/>
                </a:spcAft>
                <a:buClr>
                  <a:srgbClr val="000000"/>
                </a:buClr>
                <a:buSzPts val="1235"/>
                <a:buFont typeface="Arial"/>
                <a:buNone/>
              </a:pPr>
              <a:r>
                <a:rPr b="1" i="0" lang="en-US" sz="1235" u="none" cap="none" strike="noStrike">
                  <a:solidFill>
                    <a:schemeClr val="dk1"/>
                  </a:solidFill>
                  <a:latin typeface="Twentieth Century"/>
                  <a:ea typeface="Twentieth Century"/>
                  <a:cs typeface="Twentieth Century"/>
                  <a:sym typeface="Twentieth Century"/>
                </a:rPr>
                <a:t>on.nyc.gov/nycha-pact</a:t>
              </a:r>
              <a:endParaRPr/>
            </a:p>
          </p:txBody>
        </p:sp>
        <p:pic>
          <p:nvPicPr>
            <p:cNvPr descr="Qr code&#10;&#10;Description automatically generated" id="257" name="Google Shape;257;g35eec399cb7_0_338"/>
            <p:cNvPicPr preferRelativeResize="0"/>
            <p:nvPr/>
          </p:nvPicPr>
          <p:blipFill rotWithShape="1">
            <a:blip r:embed="rId3">
              <a:alphaModFix/>
            </a:blip>
            <a:srcRect b="0" l="0" r="0" t="0"/>
            <a:stretch/>
          </p:blipFill>
          <p:spPr>
            <a:xfrm>
              <a:off x="12193179" y="5925852"/>
              <a:ext cx="761404" cy="761404"/>
            </a:xfrm>
            <a:prstGeom prst="rect">
              <a:avLst/>
            </a:prstGeom>
            <a:noFill/>
            <a:ln>
              <a:noFill/>
            </a:ln>
          </p:spPr>
        </p:pic>
      </p:grpSp>
      <p:grpSp>
        <p:nvGrpSpPr>
          <p:cNvPr id="258" name="Google Shape;258;g35eec399cb7_0_338"/>
          <p:cNvGrpSpPr/>
          <p:nvPr/>
        </p:nvGrpSpPr>
        <p:grpSpPr>
          <a:xfrm>
            <a:off x="558599" y="3024864"/>
            <a:ext cx="3331163" cy="1060937"/>
            <a:chOff x="633045" y="3307818"/>
            <a:chExt cx="3775117" cy="1202331"/>
          </a:xfrm>
        </p:grpSpPr>
        <p:sp>
          <p:nvSpPr>
            <p:cNvPr id="259" name="Google Shape;259;g35eec399cb7_0_338"/>
            <p:cNvSpPr txBox="1"/>
            <p:nvPr/>
          </p:nvSpPr>
          <p:spPr>
            <a:xfrm>
              <a:off x="698062" y="3307818"/>
              <a:ext cx="3710100" cy="1202331"/>
            </a:xfrm>
            <a:prstGeom prst="rect">
              <a:avLst/>
            </a:prstGeom>
            <a:noFill/>
            <a:ln>
              <a:noFill/>
            </a:ln>
          </p:spPr>
          <p:txBody>
            <a:bodyPr anchorCtr="0" anchor="t" bIns="40325" lIns="80675" spcFirstLastPara="1" rIns="80675" wrap="square" tIns="40325">
              <a:spAutoFit/>
            </a:bodyPr>
            <a:lstStyle/>
            <a:p>
              <a:pPr indent="0" lvl="0" marL="0" marR="0" rtl="0" algn="l">
                <a:lnSpc>
                  <a:spcPct val="100000"/>
                </a:lnSpc>
                <a:spcBef>
                  <a:spcPts val="0"/>
                </a:spcBef>
                <a:spcAft>
                  <a:spcPts val="0"/>
                </a:spcAft>
                <a:buClr>
                  <a:srgbClr val="000000"/>
                </a:buClr>
                <a:buSzPts val="1765"/>
                <a:buFont typeface="Arial"/>
                <a:buNone/>
              </a:pPr>
              <a:r>
                <a:rPr b="1" i="0" lang="en-US" sz="1765" u="none" cap="none" strike="noStrike">
                  <a:solidFill>
                    <a:srgbClr val="0070C0"/>
                  </a:solidFill>
                  <a:latin typeface="Twentieth Century"/>
                  <a:ea typeface="Twentieth Century"/>
                  <a:cs typeface="Twentieth Century"/>
                  <a:sym typeface="Twentieth Century"/>
                </a:rPr>
                <a:t>TARIFAS Y CARGOS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50"/>
                <a:buFont typeface="Arial"/>
                <a:buNone/>
              </a:pPr>
              <a:r>
                <a:rPr b="0" i="0" lang="en-US" sz="1150" u="none" cap="none" strike="noStrike">
                  <a:solidFill>
                    <a:srgbClr val="211D1E"/>
                  </a:solidFill>
                  <a:latin typeface="Helvetica Neue"/>
                  <a:ea typeface="Helvetica Neue"/>
                  <a:cs typeface="Helvetica Neue"/>
                  <a:sym typeface="Helvetica Neue"/>
                </a:rPr>
                <a:t>Los residentes no tienen que pagar </a:t>
              </a:r>
              <a:r>
                <a:rPr b="1" i="0" lang="en-US" sz="1150" u="none" cap="none" strike="noStrike">
                  <a:solidFill>
                    <a:srgbClr val="211D1E"/>
                  </a:solidFill>
                  <a:latin typeface="Helvetica Neue"/>
                  <a:ea typeface="Helvetica Neue"/>
                  <a:cs typeface="Helvetica Neue"/>
                  <a:sym typeface="Helvetica Neue"/>
                </a:rPr>
                <a:t>ninguna tarifa, cargo o gastos de servicios públicos adicionales </a:t>
              </a:r>
              <a:r>
                <a:rPr b="0" i="0" lang="en-US" sz="1150" u="none" cap="none" strike="noStrike">
                  <a:solidFill>
                    <a:srgbClr val="211D1E"/>
                  </a:solidFill>
                  <a:latin typeface="Helvetica Neue"/>
                  <a:ea typeface="Helvetica Neue"/>
                  <a:cs typeface="Helvetica Neue"/>
                  <a:sym typeface="Helvetica Neue"/>
                </a:rPr>
                <a:t>que sean mayores que lo que pagan actualmente. </a:t>
              </a:r>
              <a:endParaRPr b="0" i="0" sz="1150" u="none" cap="none" strike="noStrike">
                <a:solidFill>
                  <a:schemeClr val="dk1"/>
                </a:solidFill>
                <a:latin typeface="Arial"/>
                <a:ea typeface="Arial"/>
                <a:cs typeface="Arial"/>
                <a:sym typeface="Arial"/>
              </a:endParaRPr>
            </a:p>
          </p:txBody>
        </p:sp>
        <p:cxnSp>
          <p:nvCxnSpPr>
            <p:cNvPr id="260" name="Google Shape;260;g35eec399cb7_0_338"/>
            <p:cNvCxnSpPr/>
            <p:nvPr/>
          </p:nvCxnSpPr>
          <p:spPr>
            <a:xfrm>
              <a:off x="633045" y="3364226"/>
              <a:ext cx="0" cy="896700"/>
            </a:xfrm>
            <a:prstGeom prst="straightConnector1">
              <a:avLst/>
            </a:prstGeom>
            <a:noFill/>
            <a:ln cap="flat" cmpd="sng" w="38100">
              <a:solidFill>
                <a:srgbClr val="43C1A3"/>
              </a:solidFill>
              <a:prstDash val="solid"/>
              <a:round/>
              <a:headEnd len="sm" w="sm" type="none"/>
              <a:tailEnd len="sm" w="sm" type="none"/>
            </a:ln>
          </p:spPr>
        </p:cxnSp>
      </p:grpSp>
      <p:grpSp>
        <p:nvGrpSpPr>
          <p:cNvPr id="261" name="Google Shape;261;g35eec399cb7_0_338"/>
          <p:cNvGrpSpPr/>
          <p:nvPr/>
        </p:nvGrpSpPr>
        <p:grpSpPr>
          <a:xfrm>
            <a:off x="558600" y="1285666"/>
            <a:ext cx="3338839" cy="1548118"/>
            <a:chOff x="633045" y="1457011"/>
            <a:chExt cx="3783816" cy="1754440"/>
          </a:xfrm>
        </p:grpSpPr>
        <p:sp>
          <p:nvSpPr>
            <p:cNvPr id="262" name="Google Shape;262;g35eec399cb7_0_338"/>
            <p:cNvSpPr txBox="1"/>
            <p:nvPr/>
          </p:nvSpPr>
          <p:spPr>
            <a:xfrm>
              <a:off x="698062" y="1457011"/>
              <a:ext cx="3710100" cy="1046244"/>
            </a:xfrm>
            <a:prstGeom prst="rect">
              <a:avLst/>
            </a:prstGeom>
            <a:noFill/>
            <a:ln>
              <a:noFill/>
            </a:ln>
          </p:spPr>
          <p:txBody>
            <a:bodyPr anchorCtr="0" anchor="t" bIns="40325" lIns="80675" spcFirstLastPara="1" rIns="80675" wrap="square" tIns="40325">
              <a:spAutoFit/>
            </a:bodyPr>
            <a:lstStyle/>
            <a:p>
              <a:pPr indent="0" lvl="0" marL="0" marR="0" rtl="0" algn="l">
                <a:lnSpc>
                  <a:spcPct val="100000"/>
                </a:lnSpc>
                <a:spcBef>
                  <a:spcPts val="0"/>
                </a:spcBef>
                <a:spcAft>
                  <a:spcPts val="0"/>
                </a:spcAft>
                <a:buClr>
                  <a:srgbClr val="000000"/>
                </a:buClr>
                <a:buSzPts val="1765"/>
                <a:buFont typeface="Arial"/>
                <a:buNone/>
              </a:pPr>
              <a:r>
                <a:rPr b="1" i="0" lang="en-US" sz="1765" u="none" cap="none" strike="noStrike">
                  <a:solidFill>
                    <a:srgbClr val="0070C0"/>
                  </a:solidFill>
                  <a:latin typeface="Twentieth Century"/>
                  <a:ea typeface="Twentieth Century"/>
                  <a:cs typeface="Twentieth Century"/>
                  <a:sym typeface="Twentieth Century"/>
                </a:rPr>
                <a:t>CÁLCULO DE LA RENTA</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35"/>
                <a:buFont typeface="Arial"/>
                <a:buNone/>
              </a:pPr>
              <a:r>
                <a:rPr b="0" i="0" lang="en-US" sz="1235" u="none" cap="none" strike="noStrike">
                  <a:solidFill>
                    <a:srgbClr val="211D1E"/>
                  </a:solidFill>
                  <a:latin typeface="Helvetica Neue"/>
                  <a:ea typeface="Helvetica Neue"/>
                  <a:cs typeface="Helvetica Neue"/>
                  <a:sym typeface="Helvetica Neue"/>
                </a:rPr>
                <a:t>Los residentes </a:t>
              </a:r>
              <a:r>
                <a:rPr b="1" i="0" lang="en-US" sz="1235" u="none" cap="none" strike="noStrike">
                  <a:solidFill>
                    <a:srgbClr val="211D1E"/>
                  </a:solidFill>
                  <a:latin typeface="Helvetica Neue"/>
                  <a:ea typeface="Helvetica Neue"/>
                  <a:cs typeface="Helvetica Neue"/>
                  <a:sym typeface="Helvetica Neue"/>
                </a:rPr>
                <a:t>continúan pagando 30% de su ingreso del hogar bruto ajustado </a:t>
              </a:r>
              <a:r>
                <a:rPr b="0" i="0" lang="en-US" sz="1235" u="none" cap="none" strike="noStrike">
                  <a:solidFill>
                    <a:srgbClr val="211D1E"/>
                  </a:solidFill>
                  <a:latin typeface="Helvetica Neue"/>
                  <a:ea typeface="Helvetica Neue"/>
                  <a:cs typeface="Helvetica Neue"/>
                  <a:sym typeface="Helvetica Neue"/>
                </a:rPr>
                <a:t>hacia la renta.* </a:t>
              </a:r>
              <a:endParaRPr b="0" i="0" sz="1235" u="none" cap="none" strike="noStrike">
                <a:solidFill>
                  <a:schemeClr val="dk1"/>
                </a:solidFill>
                <a:latin typeface="Arial"/>
                <a:ea typeface="Arial"/>
                <a:cs typeface="Arial"/>
                <a:sym typeface="Arial"/>
              </a:endParaRPr>
            </a:p>
          </p:txBody>
        </p:sp>
        <p:cxnSp>
          <p:nvCxnSpPr>
            <p:cNvPr id="263" name="Google Shape;263;g35eec399cb7_0_338"/>
            <p:cNvCxnSpPr/>
            <p:nvPr/>
          </p:nvCxnSpPr>
          <p:spPr>
            <a:xfrm>
              <a:off x="633045" y="1537398"/>
              <a:ext cx="0" cy="1611000"/>
            </a:xfrm>
            <a:prstGeom prst="straightConnector1">
              <a:avLst/>
            </a:prstGeom>
            <a:noFill/>
            <a:ln cap="flat" cmpd="sng" w="38100">
              <a:solidFill>
                <a:srgbClr val="43C1A3"/>
              </a:solidFill>
              <a:prstDash val="solid"/>
              <a:round/>
              <a:headEnd len="sm" w="sm" type="none"/>
              <a:tailEnd len="sm" w="sm" type="none"/>
            </a:ln>
          </p:spPr>
        </p:cxnSp>
        <p:sp>
          <p:nvSpPr>
            <p:cNvPr id="264" name="Google Shape;264;g35eec399cb7_0_338"/>
            <p:cNvSpPr txBox="1"/>
            <p:nvPr/>
          </p:nvSpPr>
          <p:spPr>
            <a:xfrm>
              <a:off x="698061" y="2349994"/>
              <a:ext cx="3718800" cy="861457"/>
            </a:xfrm>
            <a:prstGeom prst="rect">
              <a:avLst/>
            </a:prstGeom>
            <a:noFill/>
            <a:ln>
              <a:noFill/>
            </a:ln>
          </p:spPr>
          <p:txBody>
            <a:bodyPr anchorCtr="0" anchor="b" bIns="40325" lIns="80675" spcFirstLastPara="1" rIns="80675" wrap="square" tIns="40325">
              <a:spAutoFit/>
            </a:bodyPr>
            <a:lstStyle/>
            <a:p>
              <a:pPr indent="0" lvl="0" marL="0" marR="0" rtl="0" algn="l">
                <a:lnSpc>
                  <a:spcPct val="100000"/>
                </a:lnSpc>
                <a:spcBef>
                  <a:spcPts val="0"/>
                </a:spcBef>
                <a:spcAft>
                  <a:spcPts val="0"/>
                </a:spcAft>
                <a:buClr>
                  <a:srgbClr val="000000"/>
                </a:buClr>
                <a:buSzPts val="882"/>
                <a:buFont typeface="Arial"/>
                <a:buNone/>
              </a:pPr>
              <a:r>
                <a:rPr b="0" i="0" lang="en-US" sz="882" u="none" cap="none" strike="noStrike">
                  <a:solidFill>
                    <a:srgbClr val="000000"/>
                  </a:solidFill>
                  <a:latin typeface="Helvetica Neue"/>
                  <a:ea typeface="Helvetica Neue"/>
                  <a:cs typeface="Helvetica Neue"/>
                  <a:sym typeface="Helvetica Neue"/>
                </a:rPr>
                <a:t>*Pueden aplicar excepciones a viviendas que pagan una renta fija; si son participantes de inquilinos basados en la Sección 8; son una familia mixta según lo defina el HUD; o quienes hayan firmado un arrendamiento de vivienda no pública por encima de sus ingresos.</a:t>
              </a:r>
              <a:endParaRPr/>
            </a:p>
          </p:txBody>
        </p:sp>
      </p:grpSp>
      <p:grpSp>
        <p:nvGrpSpPr>
          <p:cNvPr id="265" name="Google Shape;265;g35eec399cb7_0_338"/>
          <p:cNvGrpSpPr/>
          <p:nvPr/>
        </p:nvGrpSpPr>
        <p:grpSpPr>
          <a:xfrm>
            <a:off x="558599" y="4243246"/>
            <a:ext cx="3331163" cy="1989652"/>
            <a:chOff x="633045" y="4808757"/>
            <a:chExt cx="3775117" cy="2254820"/>
          </a:xfrm>
        </p:grpSpPr>
        <p:sp>
          <p:nvSpPr>
            <p:cNvPr id="266" name="Google Shape;266;g35eec399cb7_0_338"/>
            <p:cNvSpPr txBox="1"/>
            <p:nvPr/>
          </p:nvSpPr>
          <p:spPr>
            <a:xfrm>
              <a:off x="698062" y="4808757"/>
              <a:ext cx="3710100" cy="2254820"/>
            </a:xfrm>
            <a:prstGeom prst="rect">
              <a:avLst/>
            </a:prstGeom>
            <a:noFill/>
            <a:ln>
              <a:noFill/>
            </a:ln>
          </p:spPr>
          <p:txBody>
            <a:bodyPr anchorCtr="0" anchor="t" bIns="40325" lIns="80675" spcFirstLastPara="1" rIns="80675" wrap="square" tIns="40325">
              <a:sp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0070C0"/>
                  </a:solidFill>
                  <a:latin typeface="Twentieth Century"/>
                  <a:ea typeface="Twentieth Century"/>
                  <a:cs typeface="Twentieth Century"/>
                  <a:sym typeface="Twentieth Century"/>
                </a:rPr>
                <a:t>ELEGIBILIDAD BAJO LA SECCIÓN 8</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211D1E"/>
                  </a:solidFill>
                  <a:latin typeface="Helvetica Neue"/>
                  <a:ea typeface="Helvetica Neue"/>
                  <a:cs typeface="Helvetica Neue"/>
                  <a:sym typeface="Helvetica Neue"/>
                </a:rPr>
                <a:t>Las reglas federales prohíben la reexaminación de las viviendas actuales para su elegibilidad bajo la Sección 8. Esto significa que todas las viviendas existentes que viven en el desarrollo </a:t>
              </a:r>
              <a:r>
                <a:rPr b="1" i="0" lang="en-US" sz="1200" u="none" cap="none" strike="noStrike">
                  <a:solidFill>
                    <a:srgbClr val="211D1E"/>
                  </a:solidFill>
                  <a:latin typeface="Helvetica Neue"/>
                  <a:ea typeface="Helvetica Neue"/>
                  <a:cs typeface="Helvetica Neue"/>
                  <a:sym typeface="Helvetica Neue"/>
                </a:rPr>
                <a:t>calificarán automáticamente</a:t>
              </a:r>
              <a:r>
                <a:rPr b="0" i="0" lang="en-US" sz="1200" u="none" cap="none" strike="noStrike">
                  <a:solidFill>
                    <a:srgbClr val="211D1E"/>
                  </a:solidFill>
                  <a:latin typeface="Helvetica Neue"/>
                  <a:ea typeface="Helvetica Neue"/>
                  <a:cs typeface="Helvetica Neue"/>
                  <a:sym typeface="Helvetica Neue"/>
                </a:rPr>
                <a:t> para el programa de la Sección 8 Basado en el Proyecto sin importar de su elegibilidad de ingresos, antecedentes criminales e historial crediticio.</a:t>
              </a:r>
              <a:endParaRPr b="0" i="0" sz="1200" u="none" cap="none" strike="noStrike">
                <a:solidFill>
                  <a:schemeClr val="dk1"/>
                </a:solidFill>
                <a:latin typeface="Arial"/>
                <a:ea typeface="Arial"/>
                <a:cs typeface="Arial"/>
                <a:sym typeface="Arial"/>
              </a:endParaRPr>
            </a:p>
          </p:txBody>
        </p:sp>
        <p:cxnSp>
          <p:nvCxnSpPr>
            <p:cNvPr id="267" name="Google Shape;267;g35eec399cb7_0_338"/>
            <p:cNvCxnSpPr/>
            <p:nvPr/>
          </p:nvCxnSpPr>
          <p:spPr>
            <a:xfrm>
              <a:off x="633045" y="4899515"/>
              <a:ext cx="0" cy="1971300"/>
            </a:xfrm>
            <a:prstGeom prst="straightConnector1">
              <a:avLst/>
            </a:prstGeom>
            <a:noFill/>
            <a:ln cap="flat" cmpd="sng" w="38100">
              <a:solidFill>
                <a:srgbClr val="43C1A3"/>
              </a:solidFill>
              <a:prstDash val="solid"/>
              <a:round/>
              <a:headEnd len="sm" w="sm" type="none"/>
              <a:tailEnd len="sm" w="sm" type="none"/>
            </a:ln>
          </p:spPr>
        </p:cxnSp>
      </p:grpSp>
      <p:grpSp>
        <p:nvGrpSpPr>
          <p:cNvPr id="268" name="Google Shape;268;g35eec399cb7_0_338"/>
          <p:cNvGrpSpPr/>
          <p:nvPr/>
        </p:nvGrpSpPr>
        <p:grpSpPr>
          <a:xfrm>
            <a:off x="4428834" y="1285666"/>
            <a:ext cx="3340488" cy="1404877"/>
            <a:chOff x="5019077" y="1457011"/>
            <a:chExt cx="3785685" cy="1592110"/>
          </a:xfrm>
        </p:grpSpPr>
        <p:sp>
          <p:nvSpPr>
            <p:cNvPr id="269" name="Google Shape;269;g35eec399cb7_0_338"/>
            <p:cNvSpPr txBox="1"/>
            <p:nvPr/>
          </p:nvSpPr>
          <p:spPr>
            <a:xfrm>
              <a:off x="5094361" y="1457011"/>
              <a:ext cx="3710401" cy="1592110"/>
            </a:xfrm>
            <a:prstGeom prst="rect">
              <a:avLst/>
            </a:prstGeom>
            <a:noFill/>
            <a:ln>
              <a:noFill/>
            </a:ln>
          </p:spPr>
          <p:txBody>
            <a:bodyPr anchorCtr="0" anchor="t" bIns="40325" lIns="80675" spcFirstLastPara="1" rIns="80675" wrap="square" tIns="40325">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70C0"/>
                  </a:solidFill>
                  <a:latin typeface="Twentieth Century"/>
                  <a:ea typeface="Twentieth Century"/>
                  <a:cs typeface="Twentieth Century"/>
                  <a:sym typeface="Twentieth Century"/>
                </a:rPr>
                <a:t>RENOVACIÓN AUTOMÁTICA DE RENTA</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211D1E"/>
                  </a:solidFill>
                  <a:latin typeface="Helvetica Neue"/>
                  <a:ea typeface="Helvetica Neue"/>
                  <a:cs typeface="Helvetica Neue"/>
                  <a:sym typeface="Helvetica Neue"/>
                </a:rPr>
                <a:t>Las viviendas firmarán un nuevo arrendamiento bajo la Sección 8 de PACT; que emula un arrendamiento de Vivienda Pública; se </a:t>
              </a:r>
              <a:r>
                <a:rPr b="1" i="0" lang="en-US" sz="1200" u="none" cap="none" strike="noStrike">
                  <a:solidFill>
                    <a:srgbClr val="211D1E"/>
                  </a:solidFill>
                  <a:latin typeface="Helvetica Neue"/>
                  <a:ea typeface="Helvetica Neue"/>
                  <a:cs typeface="Helvetica Neue"/>
                  <a:sym typeface="Helvetica Neue"/>
                </a:rPr>
                <a:t>renueva automáticamente</a:t>
              </a:r>
              <a:r>
                <a:rPr b="0" i="0" lang="en-US" sz="1200" u="none" cap="none" strike="noStrike">
                  <a:solidFill>
                    <a:srgbClr val="211D1E"/>
                  </a:solidFill>
                  <a:latin typeface="Helvetica Neue"/>
                  <a:ea typeface="Helvetica Neue"/>
                  <a:cs typeface="Helvetica Neue"/>
                  <a:sym typeface="Helvetica Neue"/>
                </a:rPr>
                <a:t> cada año y no puede ser rescindido excepto por causas justificadas.</a:t>
              </a:r>
              <a:endParaRPr b="0" i="0" sz="1200" u="none" cap="none" strike="noStrike">
                <a:solidFill>
                  <a:srgbClr val="211D1E"/>
                </a:solidFill>
                <a:latin typeface="Helvetica Neue"/>
                <a:ea typeface="Helvetica Neue"/>
                <a:cs typeface="Helvetica Neue"/>
                <a:sym typeface="Helvetica Neue"/>
              </a:endParaRPr>
            </a:p>
          </p:txBody>
        </p:sp>
        <p:cxnSp>
          <p:nvCxnSpPr>
            <p:cNvPr id="270" name="Google Shape;270;g35eec399cb7_0_338"/>
            <p:cNvCxnSpPr/>
            <p:nvPr/>
          </p:nvCxnSpPr>
          <p:spPr>
            <a:xfrm>
              <a:off x="5019077" y="1537398"/>
              <a:ext cx="0" cy="1329600"/>
            </a:xfrm>
            <a:prstGeom prst="straightConnector1">
              <a:avLst/>
            </a:prstGeom>
            <a:noFill/>
            <a:ln cap="flat" cmpd="sng" w="38100">
              <a:solidFill>
                <a:srgbClr val="43C1A3"/>
              </a:solidFill>
              <a:prstDash val="solid"/>
              <a:round/>
              <a:headEnd len="sm" w="sm" type="none"/>
              <a:tailEnd len="sm" w="sm" type="none"/>
            </a:ln>
          </p:spPr>
        </p:cxnSp>
      </p:grpSp>
      <p:grpSp>
        <p:nvGrpSpPr>
          <p:cNvPr id="271" name="Google Shape;271;g35eec399cb7_0_338"/>
          <p:cNvGrpSpPr/>
          <p:nvPr/>
        </p:nvGrpSpPr>
        <p:grpSpPr>
          <a:xfrm>
            <a:off x="4428834" y="2859505"/>
            <a:ext cx="3340488" cy="1768823"/>
            <a:chOff x="5019077" y="3122666"/>
            <a:chExt cx="3785685" cy="2004560"/>
          </a:xfrm>
        </p:grpSpPr>
        <p:sp>
          <p:nvSpPr>
            <p:cNvPr id="272" name="Google Shape;272;g35eec399cb7_0_338"/>
            <p:cNvSpPr txBox="1"/>
            <p:nvPr/>
          </p:nvSpPr>
          <p:spPr>
            <a:xfrm>
              <a:off x="5094361" y="3122666"/>
              <a:ext cx="3710401" cy="2004560"/>
            </a:xfrm>
            <a:prstGeom prst="rect">
              <a:avLst/>
            </a:prstGeom>
            <a:noFill/>
            <a:ln>
              <a:noFill/>
            </a:ln>
          </p:spPr>
          <p:txBody>
            <a:bodyPr anchorCtr="0" anchor="t" bIns="40325" lIns="80675" spcFirstLastPara="1" rIns="80675" wrap="square" tIns="40325">
              <a:spAutoFit/>
            </a:bodyPr>
            <a:lstStyle/>
            <a:p>
              <a:pPr indent="0" lvl="0" marL="0" marR="0" rtl="0" algn="l">
                <a:lnSpc>
                  <a:spcPct val="100000"/>
                </a:lnSpc>
                <a:spcBef>
                  <a:spcPts val="0"/>
                </a:spcBef>
                <a:spcAft>
                  <a:spcPts val="0"/>
                </a:spcAft>
                <a:buClr>
                  <a:srgbClr val="000000"/>
                </a:buClr>
                <a:buSzPts val="1765"/>
                <a:buFont typeface="Arial"/>
                <a:buNone/>
              </a:pPr>
              <a:r>
                <a:rPr b="1" i="0" lang="en-US" sz="1765" u="none" cap="none" strike="noStrike">
                  <a:solidFill>
                    <a:srgbClr val="0070C0"/>
                  </a:solidFill>
                  <a:latin typeface="Twentieth Century"/>
                  <a:ea typeface="Twentieth Century"/>
                  <a:cs typeface="Twentieth Century"/>
                  <a:sym typeface="Twentieth Century"/>
                </a:rPr>
                <a:t>REUBICACIÓN TEMPORAL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50"/>
                <a:buFont typeface="Arial"/>
                <a:buNone/>
              </a:pPr>
              <a:r>
                <a:rPr b="0" i="0" lang="en-US" sz="1150" u="none" cap="none" strike="noStrike">
                  <a:solidFill>
                    <a:srgbClr val="211D1E"/>
                  </a:solidFill>
                  <a:latin typeface="Helvetica Neue"/>
                  <a:ea typeface="Helvetica Neue"/>
                  <a:cs typeface="Helvetica Neue"/>
                  <a:sym typeface="Helvetica Neue"/>
                </a:rPr>
                <a:t>Las mudanzas temporales puedan ser necesarias en algunos casos, debido a la magnitud del trabajo de construcción. Los residentes tienen el </a:t>
              </a:r>
              <a:r>
                <a:rPr b="1" i="0" lang="en-US" sz="1150" u="none" cap="none" strike="noStrike">
                  <a:solidFill>
                    <a:srgbClr val="211D1E"/>
                  </a:solidFill>
                  <a:latin typeface="Helvetica Neue"/>
                  <a:ea typeface="Helvetica Neue"/>
                  <a:cs typeface="Helvetica Neue"/>
                  <a:sym typeface="Helvetica Neue"/>
                </a:rPr>
                <a:t>derecho de regresar</a:t>
              </a:r>
              <a:r>
                <a:rPr b="0" i="0" lang="en-US" sz="1150" u="none" cap="none" strike="noStrike">
                  <a:solidFill>
                    <a:srgbClr val="211D1E"/>
                  </a:solidFill>
                  <a:latin typeface="Helvetica Neue"/>
                  <a:ea typeface="Helvetica Neue"/>
                  <a:cs typeface="Helvetica Neue"/>
                  <a:sym typeface="Helvetica Neue"/>
                </a:rPr>
                <a:t> a su apartamento original después de que las renovaciones estén completas y el socio de PACT pagará por cualquier gasto de empaque y mudanza.</a:t>
              </a:r>
              <a:endParaRPr b="0" i="0" sz="1150" u="none" cap="none" strike="noStrike">
                <a:solidFill>
                  <a:schemeClr val="dk1"/>
                </a:solidFill>
                <a:latin typeface="Arial"/>
                <a:ea typeface="Arial"/>
                <a:cs typeface="Arial"/>
                <a:sym typeface="Arial"/>
              </a:endParaRPr>
            </a:p>
          </p:txBody>
        </p:sp>
        <p:cxnSp>
          <p:nvCxnSpPr>
            <p:cNvPr id="273" name="Google Shape;273;g35eec399cb7_0_338"/>
            <p:cNvCxnSpPr/>
            <p:nvPr/>
          </p:nvCxnSpPr>
          <p:spPr>
            <a:xfrm>
              <a:off x="5019077" y="3246120"/>
              <a:ext cx="0" cy="1653300"/>
            </a:xfrm>
            <a:prstGeom prst="straightConnector1">
              <a:avLst/>
            </a:prstGeom>
            <a:noFill/>
            <a:ln cap="flat" cmpd="sng" w="38100">
              <a:solidFill>
                <a:srgbClr val="43C1A3"/>
              </a:solidFill>
              <a:prstDash val="solid"/>
              <a:round/>
              <a:headEnd len="sm" w="sm" type="none"/>
              <a:tailEnd len="sm" w="sm" type="none"/>
            </a:ln>
          </p:spPr>
        </p:cxnSp>
      </p:grpSp>
      <p:grpSp>
        <p:nvGrpSpPr>
          <p:cNvPr id="274" name="Google Shape;274;g35eec399cb7_0_338"/>
          <p:cNvGrpSpPr/>
          <p:nvPr/>
        </p:nvGrpSpPr>
        <p:grpSpPr>
          <a:xfrm>
            <a:off x="4428834" y="4813560"/>
            <a:ext cx="3340488" cy="1493363"/>
            <a:chOff x="5019077" y="5280764"/>
            <a:chExt cx="3785685" cy="1692388"/>
          </a:xfrm>
        </p:grpSpPr>
        <p:sp>
          <p:nvSpPr>
            <p:cNvPr id="275" name="Google Shape;275;g35eec399cb7_0_338"/>
            <p:cNvSpPr txBox="1"/>
            <p:nvPr/>
          </p:nvSpPr>
          <p:spPr>
            <a:xfrm>
              <a:off x="5094361" y="5280764"/>
              <a:ext cx="3710401" cy="1692388"/>
            </a:xfrm>
            <a:prstGeom prst="rect">
              <a:avLst/>
            </a:prstGeom>
            <a:noFill/>
            <a:ln>
              <a:noFill/>
            </a:ln>
          </p:spPr>
          <p:txBody>
            <a:bodyPr anchorCtr="0" anchor="t" bIns="40325" lIns="80675" spcFirstLastPara="1" rIns="80675" wrap="square" tIns="40325">
              <a:spAutoFit/>
            </a:bodyPr>
            <a:lstStyle/>
            <a:p>
              <a:pPr indent="0" lvl="0" marL="0" marR="0" rtl="0" algn="l">
                <a:lnSpc>
                  <a:spcPct val="100000"/>
                </a:lnSpc>
                <a:spcBef>
                  <a:spcPts val="0"/>
                </a:spcBef>
                <a:spcAft>
                  <a:spcPts val="0"/>
                </a:spcAft>
                <a:buClr>
                  <a:srgbClr val="000000"/>
                </a:buClr>
                <a:buSzPts val="1765"/>
                <a:buFont typeface="Arial"/>
                <a:buNone/>
              </a:pPr>
              <a:r>
                <a:rPr b="1" i="0" lang="en-US" sz="1765" u="none" cap="none" strike="noStrike">
                  <a:solidFill>
                    <a:srgbClr val="0070C0"/>
                  </a:solidFill>
                  <a:latin typeface="Twentieth Century"/>
                  <a:ea typeface="Twentieth Century"/>
                  <a:cs typeface="Twentieth Century"/>
                  <a:sym typeface="Twentieth Century"/>
                </a:rPr>
                <a:t>TAMAÑO APROPIADO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35"/>
                <a:buFont typeface="Arial"/>
                <a:buNone/>
              </a:pPr>
              <a:r>
                <a:rPr b="0" i="0" lang="en-US" sz="1235" u="none" cap="none" strike="noStrike">
                  <a:solidFill>
                    <a:srgbClr val="211D1E"/>
                  </a:solidFill>
                  <a:latin typeface="Helvetica Neue"/>
                  <a:ea typeface="Helvetica Neue"/>
                  <a:cs typeface="Helvetica Neue"/>
                  <a:sym typeface="Helvetica Neue"/>
                </a:rPr>
                <a:t>Todas las viviendas que están sobre o sub habitadas </a:t>
              </a:r>
              <a:r>
                <a:rPr b="1" i="0" lang="en-US" sz="1235" u="none" cap="none" strike="noStrike">
                  <a:solidFill>
                    <a:srgbClr val="211D1E"/>
                  </a:solidFill>
                  <a:latin typeface="Helvetica Neue"/>
                  <a:ea typeface="Helvetica Neue"/>
                  <a:cs typeface="Helvetica Neue"/>
                  <a:sym typeface="Helvetica Neue"/>
                </a:rPr>
                <a:t>deberán moverse a un apartamento de tamaño apropiado</a:t>
              </a:r>
              <a:r>
                <a:rPr b="0" i="0" lang="en-US" sz="1235" u="none" cap="none" strike="noStrike">
                  <a:solidFill>
                    <a:srgbClr val="211D1E"/>
                  </a:solidFill>
                  <a:latin typeface="Helvetica Neue"/>
                  <a:ea typeface="Helvetica Neue"/>
                  <a:cs typeface="Helvetica Neue"/>
                  <a:sym typeface="Helvetica Neue"/>
                </a:rPr>
                <a:t> cuando una se vuelva disponible dentro de su desarrollo Este es un requisito de las Viviendas Públicas y bajo la Sección 8.</a:t>
              </a:r>
              <a:endParaRPr b="0" i="0" sz="1235" u="none" cap="none" strike="noStrike">
                <a:solidFill>
                  <a:schemeClr val="dk1"/>
                </a:solidFill>
                <a:latin typeface="Arial"/>
                <a:ea typeface="Arial"/>
                <a:cs typeface="Arial"/>
                <a:sym typeface="Arial"/>
              </a:endParaRPr>
            </a:p>
          </p:txBody>
        </p:sp>
        <p:cxnSp>
          <p:nvCxnSpPr>
            <p:cNvPr id="276" name="Google Shape;276;g35eec399cb7_0_338"/>
            <p:cNvCxnSpPr/>
            <p:nvPr/>
          </p:nvCxnSpPr>
          <p:spPr>
            <a:xfrm>
              <a:off x="5019077" y="5395965"/>
              <a:ext cx="0" cy="1263900"/>
            </a:xfrm>
            <a:prstGeom prst="straightConnector1">
              <a:avLst/>
            </a:prstGeom>
            <a:noFill/>
            <a:ln cap="flat" cmpd="sng" w="38100">
              <a:solidFill>
                <a:srgbClr val="43C1A3"/>
              </a:solidFill>
              <a:prstDash val="solid"/>
              <a:round/>
              <a:headEnd len="sm" w="sm" type="none"/>
              <a:tailEnd len="sm" w="sm" type="none"/>
            </a:ln>
          </p:spPr>
        </p:cxnSp>
      </p:grpSp>
      <p:grpSp>
        <p:nvGrpSpPr>
          <p:cNvPr id="277" name="Google Shape;277;g35eec399cb7_0_338"/>
          <p:cNvGrpSpPr/>
          <p:nvPr/>
        </p:nvGrpSpPr>
        <p:grpSpPr>
          <a:xfrm>
            <a:off x="8308156" y="2577675"/>
            <a:ext cx="3332885" cy="923206"/>
            <a:chOff x="9415406" y="1457011"/>
            <a:chExt cx="3777068" cy="1046245"/>
          </a:xfrm>
        </p:grpSpPr>
        <p:sp>
          <p:nvSpPr>
            <p:cNvPr id="278" name="Google Shape;278;g35eec399cb7_0_338"/>
            <p:cNvSpPr txBox="1"/>
            <p:nvPr/>
          </p:nvSpPr>
          <p:spPr>
            <a:xfrm>
              <a:off x="9482374" y="1457011"/>
              <a:ext cx="3710100" cy="1046245"/>
            </a:xfrm>
            <a:prstGeom prst="rect">
              <a:avLst/>
            </a:prstGeom>
            <a:noFill/>
            <a:ln>
              <a:noFill/>
            </a:ln>
          </p:spPr>
          <p:txBody>
            <a:bodyPr anchorCtr="0" anchor="t" bIns="40325" lIns="80675" spcFirstLastPara="1" rIns="80675" wrap="square" tIns="40325">
              <a:spAutoFit/>
            </a:bodyPr>
            <a:lstStyle/>
            <a:p>
              <a:pPr indent="0" lvl="0" marL="0" marR="0" rtl="0" algn="l">
                <a:lnSpc>
                  <a:spcPct val="100000"/>
                </a:lnSpc>
                <a:spcBef>
                  <a:spcPts val="0"/>
                </a:spcBef>
                <a:spcAft>
                  <a:spcPts val="0"/>
                </a:spcAft>
                <a:buClr>
                  <a:srgbClr val="000000"/>
                </a:buClr>
                <a:buSzPts val="1765"/>
                <a:buFont typeface="Arial"/>
                <a:buNone/>
              </a:pPr>
              <a:r>
                <a:rPr b="1" i="0" lang="en-US" sz="1765" u="none" cap="none" strike="noStrike">
                  <a:solidFill>
                    <a:srgbClr val="0070C0"/>
                  </a:solidFill>
                  <a:latin typeface="Twentieth Century"/>
                  <a:ea typeface="Twentieth Century"/>
                  <a:cs typeface="Twentieth Century"/>
                  <a:sym typeface="Twentieth Century"/>
                </a:rPr>
                <a:t>AUDIENCIAS DE QUEJAS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35"/>
                <a:buFont typeface="Arial"/>
                <a:buNone/>
              </a:pPr>
              <a:r>
                <a:rPr b="0" i="0" lang="en-US" sz="1235" u="none" cap="none" strike="noStrike">
                  <a:solidFill>
                    <a:srgbClr val="211D1E"/>
                  </a:solidFill>
                  <a:latin typeface="Helvetica Neue"/>
                  <a:ea typeface="Helvetica Neue"/>
                  <a:cs typeface="Helvetica Neue"/>
                  <a:sym typeface="Helvetica Neue"/>
                </a:rPr>
                <a:t>Los residentes continúan teniendo el </a:t>
              </a:r>
              <a:r>
                <a:rPr b="1" i="0" lang="en-US" sz="1235" u="none" cap="none" strike="noStrike">
                  <a:solidFill>
                    <a:srgbClr val="211D1E"/>
                  </a:solidFill>
                  <a:latin typeface="Helvetica Neue"/>
                  <a:ea typeface="Helvetica Neue"/>
                  <a:cs typeface="Helvetica Neue"/>
                  <a:sym typeface="Helvetica Neue"/>
                </a:rPr>
                <a:t>derecho de iniciar audiencias de quejas</a:t>
              </a:r>
              <a:r>
                <a:rPr b="0" i="0" lang="en-US" sz="1235" u="none" cap="none" strike="noStrike">
                  <a:solidFill>
                    <a:srgbClr val="211D1E"/>
                  </a:solidFill>
                  <a:latin typeface="Helvetica Neue"/>
                  <a:ea typeface="Helvetica Neue"/>
                  <a:cs typeface="Helvetica Neue"/>
                  <a:sym typeface="Helvetica Neue"/>
                </a:rPr>
                <a:t> con un mediador tercero.</a:t>
              </a:r>
              <a:endParaRPr b="0" i="0" sz="1235" u="none" cap="none" strike="noStrike">
                <a:solidFill>
                  <a:schemeClr val="dk1"/>
                </a:solidFill>
                <a:latin typeface="Arial"/>
                <a:ea typeface="Arial"/>
                <a:cs typeface="Arial"/>
                <a:sym typeface="Arial"/>
              </a:endParaRPr>
            </a:p>
          </p:txBody>
        </p:sp>
        <p:cxnSp>
          <p:nvCxnSpPr>
            <p:cNvPr id="279" name="Google Shape;279;g35eec399cb7_0_338"/>
            <p:cNvCxnSpPr/>
            <p:nvPr/>
          </p:nvCxnSpPr>
          <p:spPr>
            <a:xfrm>
              <a:off x="9415406" y="1537398"/>
              <a:ext cx="0" cy="893400"/>
            </a:xfrm>
            <a:prstGeom prst="straightConnector1">
              <a:avLst/>
            </a:prstGeom>
            <a:noFill/>
            <a:ln cap="flat" cmpd="sng" w="38100">
              <a:solidFill>
                <a:srgbClr val="43C1A3"/>
              </a:solidFill>
              <a:prstDash val="solid"/>
              <a:round/>
              <a:headEnd len="sm" w="sm" type="none"/>
              <a:tailEnd len="sm" w="sm" type="none"/>
            </a:ln>
          </p:spPr>
        </p:cxnSp>
      </p:grpSp>
      <p:grpSp>
        <p:nvGrpSpPr>
          <p:cNvPr id="280" name="Google Shape;280;g35eec399cb7_0_338"/>
          <p:cNvGrpSpPr/>
          <p:nvPr/>
        </p:nvGrpSpPr>
        <p:grpSpPr>
          <a:xfrm>
            <a:off x="8308156" y="3669401"/>
            <a:ext cx="3332885" cy="1303311"/>
            <a:chOff x="9415406" y="3980380"/>
            <a:chExt cx="3777068" cy="1477007"/>
          </a:xfrm>
        </p:grpSpPr>
        <p:sp>
          <p:nvSpPr>
            <p:cNvPr id="281" name="Google Shape;281;g35eec399cb7_0_338"/>
            <p:cNvSpPr txBox="1"/>
            <p:nvPr/>
          </p:nvSpPr>
          <p:spPr>
            <a:xfrm>
              <a:off x="9482374" y="3980380"/>
              <a:ext cx="3710100" cy="1477007"/>
            </a:xfrm>
            <a:prstGeom prst="rect">
              <a:avLst/>
            </a:prstGeom>
            <a:noFill/>
            <a:ln>
              <a:noFill/>
            </a:ln>
          </p:spPr>
          <p:txBody>
            <a:bodyPr anchorCtr="0" anchor="t" bIns="40325" lIns="80675" spcFirstLastPara="1" rIns="80675" wrap="square" tIns="40325">
              <a:spAutoFit/>
            </a:bodyPr>
            <a:lstStyle/>
            <a:p>
              <a:pPr indent="0" lvl="0" marL="0" marR="0" rtl="0" algn="l">
                <a:lnSpc>
                  <a:spcPct val="100000"/>
                </a:lnSpc>
                <a:spcBef>
                  <a:spcPts val="0"/>
                </a:spcBef>
                <a:spcAft>
                  <a:spcPts val="0"/>
                </a:spcAft>
                <a:buClr>
                  <a:srgbClr val="000000"/>
                </a:buClr>
                <a:buSzPts val="1765"/>
                <a:buFont typeface="Arial"/>
                <a:buNone/>
              </a:pPr>
              <a:r>
                <a:rPr b="1" i="0" lang="en-US" sz="1765" u="none" cap="none" strike="noStrike">
                  <a:solidFill>
                    <a:srgbClr val="0070C0"/>
                  </a:solidFill>
                  <a:latin typeface="Twentieth Century"/>
                  <a:ea typeface="Twentieth Century"/>
                  <a:cs typeface="Twentieth Century"/>
                  <a:sym typeface="Twentieth Century"/>
                </a:rPr>
                <a:t>CREACIÓN DE TRABAJO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211D1E"/>
                  </a:solidFill>
                  <a:latin typeface="Helvetica Neue"/>
                  <a:ea typeface="Helvetica Neue"/>
                  <a:cs typeface="Helvetica Neue"/>
                  <a:sym typeface="Helvetica Neue"/>
                </a:rPr>
                <a:t>Se le requiere al socio PACT el apartar 25% de todas las horas de trabajo para los </a:t>
              </a:r>
              <a:r>
                <a:rPr b="1" i="0" lang="en-US" sz="1200" u="none" cap="none" strike="noStrike">
                  <a:solidFill>
                    <a:srgbClr val="211D1E"/>
                  </a:solidFill>
                  <a:latin typeface="Helvetica Neue"/>
                  <a:ea typeface="Helvetica Neue"/>
                  <a:cs typeface="Helvetica Neue"/>
                  <a:sym typeface="Helvetica Neue"/>
                </a:rPr>
                <a:t>residentes de NYCHA</a:t>
              </a:r>
              <a:r>
                <a:rPr b="0" i="0" lang="en-US" sz="1200" u="none" cap="none" strike="noStrike">
                  <a:solidFill>
                    <a:srgbClr val="211D1E"/>
                  </a:solidFill>
                  <a:latin typeface="Helvetica Neue"/>
                  <a:ea typeface="Helvetica Neue"/>
                  <a:cs typeface="Helvetica Neue"/>
                  <a:sym typeface="Helvetica Neue"/>
                </a:rPr>
                <a:t> que buscan empleo en el área de construcción o administración de propiedades</a:t>
              </a:r>
              <a:endParaRPr b="0" i="0" sz="1200" u="none" cap="none" strike="noStrike">
                <a:solidFill>
                  <a:schemeClr val="dk1"/>
                </a:solidFill>
                <a:latin typeface="Arial"/>
                <a:ea typeface="Arial"/>
                <a:cs typeface="Arial"/>
                <a:sym typeface="Arial"/>
              </a:endParaRPr>
            </a:p>
          </p:txBody>
        </p:sp>
        <p:cxnSp>
          <p:nvCxnSpPr>
            <p:cNvPr id="282" name="Google Shape;282;g35eec399cb7_0_338"/>
            <p:cNvCxnSpPr/>
            <p:nvPr/>
          </p:nvCxnSpPr>
          <p:spPr>
            <a:xfrm>
              <a:off x="9415406" y="4088254"/>
              <a:ext cx="0" cy="1102800"/>
            </a:xfrm>
            <a:prstGeom prst="straightConnector1">
              <a:avLst/>
            </a:prstGeom>
            <a:noFill/>
            <a:ln cap="flat" cmpd="sng" w="38100">
              <a:solidFill>
                <a:srgbClr val="43C1A3"/>
              </a:solidFill>
              <a:prstDash val="solid"/>
              <a:round/>
              <a:headEnd len="sm" w="sm" type="none"/>
              <a:tailEnd len="sm" w="sm" type="none"/>
            </a:ln>
          </p:spPr>
        </p:cxnSp>
      </p:grpSp>
      <p:grpSp>
        <p:nvGrpSpPr>
          <p:cNvPr id="283" name="Google Shape;283;g35eec399cb7_0_338"/>
          <p:cNvGrpSpPr/>
          <p:nvPr/>
        </p:nvGrpSpPr>
        <p:grpSpPr>
          <a:xfrm>
            <a:off x="8308156" y="1285667"/>
            <a:ext cx="3332885" cy="1199436"/>
            <a:chOff x="9415406" y="1457011"/>
            <a:chExt cx="3777068" cy="1359289"/>
          </a:xfrm>
        </p:grpSpPr>
        <p:sp>
          <p:nvSpPr>
            <p:cNvPr id="284" name="Google Shape;284;g35eec399cb7_0_338"/>
            <p:cNvSpPr txBox="1"/>
            <p:nvPr/>
          </p:nvSpPr>
          <p:spPr>
            <a:xfrm>
              <a:off x="9482374" y="1457011"/>
              <a:ext cx="3710100" cy="1359289"/>
            </a:xfrm>
            <a:prstGeom prst="rect">
              <a:avLst/>
            </a:prstGeom>
            <a:noFill/>
            <a:ln>
              <a:noFill/>
            </a:ln>
          </p:spPr>
          <p:txBody>
            <a:bodyPr anchorCtr="0" anchor="t" bIns="40325" lIns="80675" spcFirstLastPara="1" rIns="80675" wrap="square" tIns="40325">
              <a:spAutoFit/>
            </a:bodyPr>
            <a:lstStyle/>
            <a:p>
              <a:pPr indent="0" lvl="0" marL="0" marR="0" rtl="0" algn="l">
                <a:lnSpc>
                  <a:spcPct val="100000"/>
                </a:lnSpc>
                <a:spcBef>
                  <a:spcPts val="0"/>
                </a:spcBef>
                <a:spcAft>
                  <a:spcPts val="0"/>
                </a:spcAft>
                <a:buClr>
                  <a:srgbClr val="000000"/>
                </a:buClr>
                <a:buSzPts val="1765"/>
                <a:buFont typeface="Arial"/>
                <a:buNone/>
              </a:pPr>
              <a:r>
                <a:rPr b="1" i="0" lang="en-US" sz="1765" u="none" cap="none" strike="noStrike">
                  <a:solidFill>
                    <a:srgbClr val="0070C0"/>
                  </a:solidFill>
                  <a:latin typeface="Twentieth Century"/>
                  <a:ea typeface="Twentieth Century"/>
                  <a:cs typeface="Twentieth Century"/>
                  <a:sym typeface="Twentieth Century"/>
                </a:rPr>
                <a:t>ORGANIZACIÓN DE RESIDENTES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rgbClr val="211D1E"/>
                  </a:solidFill>
                  <a:latin typeface="Helvetica Neue"/>
                  <a:ea typeface="Helvetica Neue"/>
                  <a:cs typeface="Helvetica Neue"/>
                  <a:sym typeface="Helvetica Neue"/>
                </a:rPr>
                <a:t>Los residentes continúan teniendo </a:t>
              </a:r>
              <a:r>
                <a:rPr b="1" i="0" lang="en-US" sz="1100" u="none" cap="none" strike="noStrike">
                  <a:solidFill>
                    <a:srgbClr val="211D1E"/>
                  </a:solidFill>
                  <a:latin typeface="Helvetica Neue"/>
                  <a:ea typeface="Helvetica Neue"/>
                  <a:cs typeface="Helvetica Neue"/>
                  <a:sym typeface="Helvetica Neue"/>
                </a:rPr>
                <a:t>el derecho a organizarse</a:t>
              </a:r>
              <a:r>
                <a:rPr b="0" i="0" lang="en-US" sz="1100" u="none" cap="none" strike="noStrike">
                  <a:solidFill>
                    <a:srgbClr val="211D1E"/>
                  </a:solidFill>
                  <a:latin typeface="Helvetica Neue"/>
                  <a:ea typeface="Helvetica Neue"/>
                  <a:cs typeface="Helvetica Neue"/>
                  <a:sym typeface="Helvetica Neue"/>
                </a:rPr>
                <a:t>, y las asociaciones de residentes recibirán $25/unidad en el </a:t>
              </a:r>
              <a:r>
                <a:rPr b="1" i="0" lang="en-US" sz="1100" u="none" cap="none" strike="noStrike">
                  <a:solidFill>
                    <a:srgbClr val="211D1E"/>
                  </a:solidFill>
                  <a:latin typeface="Helvetica Neue"/>
                  <a:ea typeface="Helvetica Neue"/>
                  <a:cs typeface="Helvetica Neue"/>
                  <a:sym typeface="Helvetica Neue"/>
                </a:rPr>
                <a:t>financiamiento de la Actividad de Participación de los Inquilinos (TPA, “Tenant Participation Activity”).</a:t>
              </a:r>
              <a:endParaRPr b="0" i="0" sz="1100" u="none" cap="none" strike="noStrike">
                <a:solidFill>
                  <a:schemeClr val="dk1"/>
                </a:solidFill>
                <a:latin typeface="Arial"/>
                <a:ea typeface="Arial"/>
                <a:cs typeface="Arial"/>
                <a:sym typeface="Arial"/>
              </a:endParaRPr>
            </a:p>
          </p:txBody>
        </p:sp>
        <p:cxnSp>
          <p:nvCxnSpPr>
            <p:cNvPr id="285" name="Google Shape;285;g35eec399cb7_0_338"/>
            <p:cNvCxnSpPr/>
            <p:nvPr/>
          </p:nvCxnSpPr>
          <p:spPr>
            <a:xfrm>
              <a:off x="9415406" y="1537398"/>
              <a:ext cx="0" cy="1058400"/>
            </a:xfrm>
            <a:prstGeom prst="straightConnector1">
              <a:avLst/>
            </a:prstGeom>
            <a:noFill/>
            <a:ln cap="flat" cmpd="sng" w="38100">
              <a:solidFill>
                <a:srgbClr val="43C1A3"/>
              </a:solidFill>
              <a:prstDash val="solid"/>
              <a:round/>
              <a:headEnd len="sm" w="sm" type="none"/>
              <a:tailEnd len="sm" w="sm" type="none"/>
            </a:ln>
          </p:spPr>
        </p:cxnSp>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cxnSp>
        <p:nvCxnSpPr>
          <p:cNvPr id="290" name="Google Shape;290;g35eec399cb7_0_474"/>
          <p:cNvCxnSpPr/>
          <p:nvPr/>
        </p:nvCxnSpPr>
        <p:spPr>
          <a:xfrm>
            <a:off x="609600" y="2209800"/>
            <a:ext cx="11085000" cy="0"/>
          </a:xfrm>
          <a:prstGeom prst="straightConnector1">
            <a:avLst/>
          </a:prstGeom>
          <a:noFill/>
          <a:ln cap="flat" cmpd="sng" w="38100">
            <a:solidFill>
              <a:schemeClr val="accent1"/>
            </a:solidFill>
            <a:prstDash val="dash"/>
            <a:miter lim="800000"/>
            <a:headEnd len="sm" w="sm" type="none"/>
            <a:tailEnd len="sm" w="sm" type="none"/>
          </a:ln>
        </p:spPr>
      </p:cxnSp>
      <p:sp>
        <p:nvSpPr>
          <p:cNvPr id="291" name="Google Shape;291;g35eec399cb7_0_474"/>
          <p:cNvSpPr txBox="1"/>
          <p:nvPr/>
        </p:nvSpPr>
        <p:spPr>
          <a:xfrm>
            <a:off x="609600" y="219406"/>
            <a:ext cx="10972800" cy="923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Play"/>
                <a:ea typeface="Play"/>
                <a:cs typeface="Play"/>
                <a:sym typeface="Play"/>
              </a:rPr>
              <a:t>Sus Socios de PACT</a:t>
            </a:r>
            <a:endParaRPr b="0" i="0" sz="2400" u="none" cap="none" strike="noStrike">
              <a:solidFill>
                <a:schemeClr val="dk1"/>
              </a:solidFill>
              <a:latin typeface="Play"/>
              <a:ea typeface="Play"/>
              <a:cs typeface="Play"/>
              <a:sym typeface="Play"/>
            </a:endParaRPr>
          </a:p>
        </p:txBody>
      </p:sp>
      <p:sp>
        <p:nvSpPr>
          <p:cNvPr id="292" name="Google Shape;292;g35eec399cb7_0_474"/>
          <p:cNvSpPr/>
          <p:nvPr/>
        </p:nvSpPr>
        <p:spPr>
          <a:xfrm>
            <a:off x="340664" y="1524000"/>
            <a:ext cx="1943100" cy="1236300"/>
          </a:xfrm>
          <a:prstGeom prst="roundRect">
            <a:avLst>
              <a:gd fmla="val 16667" name="adj"/>
            </a:avLst>
          </a:prstGeom>
          <a:solidFill>
            <a:srgbClr val="44C1A3"/>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chemeClr val="lt1"/>
                </a:solidFill>
                <a:latin typeface="Play"/>
                <a:ea typeface="Play"/>
                <a:cs typeface="Play"/>
                <a:sym typeface="Play"/>
              </a:rPr>
              <a:t>Equipo de Desarrollo</a:t>
            </a:r>
            <a:endParaRPr b="1" i="0" sz="2000" u="none" cap="none" strike="noStrike">
              <a:solidFill>
                <a:schemeClr val="lt1"/>
              </a:solidFill>
              <a:latin typeface="Play"/>
              <a:ea typeface="Play"/>
              <a:cs typeface="Play"/>
              <a:sym typeface="Play"/>
            </a:endParaRPr>
          </a:p>
        </p:txBody>
      </p:sp>
      <p:sp>
        <p:nvSpPr>
          <p:cNvPr id="293" name="Google Shape;293;g35eec399cb7_0_474"/>
          <p:cNvSpPr/>
          <p:nvPr/>
        </p:nvSpPr>
        <p:spPr>
          <a:xfrm>
            <a:off x="5143358" y="1541124"/>
            <a:ext cx="1943100" cy="1236300"/>
          </a:xfrm>
          <a:prstGeom prst="roundRect">
            <a:avLst>
              <a:gd fmla="val 16667" name="adj"/>
            </a:avLst>
          </a:prstGeom>
          <a:solidFill>
            <a:srgbClr val="44C1A3"/>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chemeClr val="lt1"/>
                </a:solidFill>
                <a:latin typeface="Play"/>
                <a:ea typeface="Play"/>
                <a:cs typeface="Play"/>
                <a:sym typeface="Play"/>
              </a:rPr>
              <a:t>Contratista General</a:t>
            </a:r>
            <a:endParaRPr b="1" i="0" sz="2000" u="none" cap="none" strike="noStrike">
              <a:solidFill>
                <a:schemeClr val="lt1"/>
              </a:solidFill>
              <a:latin typeface="Play"/>
              <a:ea typeface="Play"/>
              <a:cs typeface="Play"/>
              <a:sym typeface="Play"/>
            </a:endParaRPr>
          </a:p>
        </p:txBody>
      </p:sp>
      <p:sp>
        <p:nvSpPr>
          <p:cNvPr id="294" name="Google Shape;294;g35eec399cb7_0_474"/>
          <p:cNvSpPr/>
          <p:nvPr/>
        </p:nvSpPr>
        <p:spPr>
          <a:xfrm>
            <a:off x="9943958" y="1524000"/>
            <a:ext cx="1943100" cy="1236300"/>
          </a:xfrm>
          <a:prstGeom prst="roundRect">
            <a:avLst>
              <a:gd fmla="val 16667" name="adj"/>
            </a:avLst>
          </a:prstGeom>
          <a:solidFill>
            <a:srgbClr val="44C1A3"/>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2000"/>
              <a:buFont typeface="Helvetica Neue"/>
              <a:buNone/>
            </a:pPr>
            <a:r>
              <a:rPr b="1" i="0" lang="en-US" sz="2000" u="none" cap="none" strike="noStrike">
                <a:solidFill>
                  <a:schemeClr val="lt1"/>
                </a:solidFill>
                <a:latin typeface="Play"/>
                <a:ea typeface="Play"/>
                <a:cs typeface="Play"/>
                <a:sym typeface="Play"/>
              </a:rPr>
              <a:t>Socio Sin fines de Lucro</a:t>
            </a:r>
            <a:endParaRPr b="1" i="0" sz="2000" u="none" cap="none" strike="noStrike">
              <a:solidFill>
                <a:schemeClr val="lt1"/>
              </a:solidFill>
              <a:latin typeface="Play"/>
              <a:ea typeface="Play"/>
              <a:cs typeface="Play"/>
              <a:sym typeface="Play"/>
            </a:endParaRPr>
          </a:p>
        </p:txBody>
      </p:sp>
      <p:sp>
        <p:nvSpPr>
          <p:cNvPr id="295" name="Google Shape;295;g35eec399cb7_0_474"/>
          <p:cNvSpPr/>
          <p:nvPr/>
        </p:nvSpPr>
        <p:spPr>
          <a:xfrm>
            <a:off x="7543658" y="1541124"/>
            <a:ext cx="1943100" cy="1236300"/>
          </a:xfrm>
          <a:prstGeom prst="roundRect">
            <a:avLst>
              <a:gd fmla="val 16667" name="adj"/>
            </a:avLst>
          </a:prstGeom>
          <a:solidFill>
            <a:srgbClr val="44C1A3"/>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chemeClr val="lt1"/>
                </a:solidFill>
                <a:latin typeface="Play"/>
                <a:ea typeface="Play"/>
                <a:cs typeface="Play"/>
                <a:sym typeface="Play"/>
              </a:rPr>
              <a:t>Participación de Residentes</a:t>
            </a:r>
            <a:endParaRPr b="1" i="0" sz="1400" u="none" cap="none" strike="noStrike">
              <a:solidFill>
                <a:srgbClr val="000000"/>
              </a:solidFill>
              <a:latin typeface="Play"/>
              <a:ea typeface="Play"/>
              <a:cs typeface="Play"/>
              <a:sym typeface="Play"/>
            </a:endParaRPr>
          </a:p>
        </p:txBody>
      </p:sp>
      <p:sp>
        <p:nvSpPr>
          <p:cNvPr id="296" name="Google Shape;296;g35eec399cb7_0_474"/>
          <p:cNvSpPr/>
          <p:nvPr/>
        </p:nvSpPr>
        <p:spPr>
          <a:xfrm>
            <a:off x="2743058" y="1541124"/>
            <a:ext cx="1943100" cy="1236300"/>
          </a:xfrm>
          <a:prstGeom prst="roundRect">
            <a:avLst>
              <a:gd fmla="val 16667" name="adj"/>
            </a:avLst>
          </a:prstGeom>
          <a:solidFill>
            <a:srgbClr val="44C1A3"/>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1" marL="0" marR="0" rtl="0" algn="ctr">
              <a:lnSpc>
                <a:spcPct val="100000"/>
              </a:lnSpc>
              <a:spcBef>
                <a:spcPts val="0"/>
              </a:spcBef>
              <a:spcAft>
                <a:spcPts val="0"/>
              </a:spcAft>
              <a:buNone/>
            </a:pPr>
            <a:r>
              <a:rPr b="1" i="0" lang="en-US" sz="1800" u="none" cap="none" strike="noStrike">
                <a:solidFill>
                  <a:schemeClr val="lt1"/>
                </a:solidFill>
                <a:latin typeface="Play"/>
                <a:ea typeface="Play"/>
                <a:cs typeface="Play"/>
                <a:sym typeface="Play"/>
              </a:rPr>
              <a:t>Administración de la Propiedad</a:t>
            </a:r>
            <a:endParaRPr b="1" i="0" sz="1200" u="none" cap="none" strike="noStrike">
              <a:solidFill>
                <a:srgbClr val="000000"/>
              </a:solidFill>
              <a:latin typeface="Play"/>
              <a:ea typeface="Play"/>
              <a:cs typeface="Play"/>
              <a:sym typeface="Play"/>
            </a:endParaRPr>
          </a:p>
        </p:txBody>
      </p:sp>
      <p:pic>
        <p:nvPicPr>
          <p:cNvPr id="297" name="Google Shape;297;g35eec399cb7_0_474"/>
          <p:cNvPicPr preferRelativeResize="0"/>
          <p:nvPr/>
        </p:nvPicPr>
        <p:blipFill rotWithShape="1">
          <a:blip r:embed="rId3">
            <a:alphaModFix/>
          </a:blip>
          <a:srcRect b="0" l="0" r="0" t="0"/>
          <a:stretch/>
        </p:blipFill>
        <p:spPr>
          <a:xfrm>
            <a:off x="596834" y="3154088"/>
            <a:ext cx="1430901" cy="1430901"/>
          </a:xfrm>
          <a:prstGeom prst="rect">
            <a:avLst/>
          </a:prstGeom>
          <a:noFill/>
          <a:ln>
            <a:noFill/>
          </a:ln>
        </p:spPr>
      </p:pic>
      <p:pic>
        <p:nvPicPr>
          <p:cNvPr descr="A black text on a white background" id="298" name="Google Shape;298;g35eec399cb7_0_474"/>
          <p:cNvPicPr preferRelativeResize="0"/>
          <p:nvPr/>
        </p:nvPicPr>
        <p:blipFill rotWithShape="1">
          <a:blip r:embed="rId4">
            <a:alphaModFix/>
          </a:blip>
          <a:srcRect b="0" l="0" r="0" t="0"/>
          <a:stretch/>
        </p:blipFill>
        <p:spPr>
          <a:xfrm>
            <a:off x="236034" y="5235000"/>
            <a:ext cx="2152500" cy="861000"/>
          </a:xfrm>
          <a:prstGeom prst="rect">
            <a:avLst/>
          </a:prstGeom>
          <a:noFill/>
          <a:ln>
            <a:noFill/>
          </a:ln>
        </p:spPr>
      </p:pic>
      <p:pic>
        <p:nvPicPr>
          <p:cNvPr descr="Home - ETC Companies" id="299" name="Google Shape;299;g35eec399cb7_0_474"/>
          <p:cNvPicPr preferRelativeResize="0"/>
          <p:nvPr/>
        </p:nvPicPr>
        <p:blipFill rotWithShape="1">
          <a:blip r:embed="rId5">
            <a:alphaModFix/>
          </a:blip>
          <a:srcRect b="0" l="0" r="0" t="0"/>
          <a:stretch/>
        </p:blipFill>
        <p:spPr>
          <a:xfrm>
            <a:off x="5013350" y="3425525"/>
            <a:ext cx="2367486" cy="1087575"/>
          </a:xfrm>
          <a:prstGeom prst="rect">
            <a:avLst/>
          </a:prstGeom>
          <a:noFill/>
          <a:ln>
            <a:noFill/>
          </a:ln>
        </p:spPr>
      </p:pic>
      <p:pic>
        <p:nvPicPr>
          <p:cNvPr id="300" name="Google Shape;300;g35eec399cb7_0_474"/>
          <p:cNvPicPr preferRelativeResize="0"/>
          <p:nvPr/>
        </p:nvPicPr>
        <p:blipFill rotWithShape="1">
          <a:blip r:embed="rId6">
            <a:alphaModFix/>
          </a:blip>
          <a:srcRect b="0" l="0" r="0" t="0"/>
          <a:stretch/>
        </p:blipFill>
        <p:spPr>
          <a:xfrm>
            <a:off x="10366441" y="3312009"/>
            <a:ext cx="1228725" cy="1428750"/>
          </a:xfrm>
          <a:prstGeom prst="rect">
            <a:avLst/>
          </a:prstGeom>
          <a:noFill/>
          <a:ln>
            <a:noFill/>
          </a:ln>
        </p:spPr>
      </p:pic>
      <p:sp>
        <p:nvSpPr>
          <p:cNvPr id="301" name="Google Shape;301;g35eec399cb7_0_474"/>
          <p:cNvSpPr txBox="1"/>
          <p:nvPr/>
        </p:nvSpPr>
        <p:spPr>
          <a:xfrm>
            <a:off x="1054841" y="4527114"/>
            <a:ext cx="514800" cy="708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4000"/>
              <a:buFont typeface="Arial"/>
              <a:buNone/>
            </a:pPr>
            <a:r>
              <a:rPr b="0" i="0" lang="en-US" sz="4000" u="none" cap="none" strike="noStrike">
                <a:solidFill>
                  <a:schemeClr val="dk1"/>
                </a:solidFill>
                <a:latin typeface="Arial"/>
                <a:ea typeface="Arial"/>
                <a:cs typeface="Arial"/>
                <a:sym typeface="Arial"/>
              </a:rPr>
              <a:t>&amp;</a:t>
            </a:r>
            <a:endParaRPr b="0" i="0" sz="1800" u="none" cap="none" strike="noStrike">
              <a:solidFill>
                <a:schemeClr val="dk1"/>
              </a:solidFill>
              <a:latin typeface="Arial"/>
              <a:ea typeface="Arial"/>
              <a:cs typeface="Arial"/>
              <a:sym typeface="Arial"/>
            </a:endParaRPr>
          </a:p>
        </p:txBody>
      </p:sp>
      <p:pic>
        <p:nvPicPr>
          <p:cNvPr descr="A purple rectangle with yellow text&#10;&#10;Description automatically generated" id="302" name="Google Shape;302;g35eec399cb7_0_474"/>
          <p:cNvPicPr preferRelativeResize="0"/>
          <p:nvPr/>
        </p:nvPicPr>
        <p:blipFill rotWithShape="1">
          <a:blip r:embed="rId7">
            <a:alphaModFix/>
          </a:blip>
          <a:srcRect b="23741" l="8758" r="8767" t="16545"/>
          <a:stretch/>
        </p:blipFill>
        <p:spPr>
          <a:xfrm>
            <a:off x="7731868" y="5235000"/>
            <a:ext cx="1649944" cy="923400"/>
          </a:xfrm>
          <a:prstGeom prst="rect">
            <a:avLst/>
          </a:prstGeom>
          <a:noFill/>
          <a:ln>
            <a:noFill/>
          </a:ln>
        </p:spPr>
      </p:pic>
      <p:cxnSp>
        <p:nvCxnSpPr>
          <p:cNvPr id="303" name="Google Shape;303;g35eec399cb7_0_474"/>
          <p:cNvCxnSpPr>
            <a:stCxn id="292" idx="2"/>
            <a:endCxn id="297" idx="0"/>
          </p:cNvCxnSpPr>
          <p:nvPr/>
        </p:nvCxnSpPr>
        <p:spPr>
          <a:xfrm>
            <a:off x="1312214" y="2760300"/>
            <a:ext cx="0" cy="393900"/>
          </a:xfrm>
          <a:prstGeom prst="straightConnector1">
            <a:avLst/>
          </a:prstGeom>
          <a:noFill/>
          <a:ln cap="flat" cmpd="sng" w="19050">
            <a:solidFill>
              <a:schemeClr val="accent1"/>
            </a:solidFill>
            <a:prstDash val="solid"/>
            <a:miter lim="800000"/>
            <a:headEnd len="sm" w="sm" type="none"/>
            <a:tailEnd len="sm" w="sm" type="none"/>
          </a:ln>
        </p:spPr>
      </p:cxnSp>
      <p:cxnSp>
        <p:nvCxnSpPr>
          <p:cNvPr id="304" name="Google Shape;304;g35eec399cb7_0_474"/>
          <p:cNvCxnSpPr/>
          <p:nvPr/>
        </p:nvCxnSpPr>
        <p:spPr>
          <a:xfrm>
            <a:off x="3733800" y="2777448"/>
            <a:ext cx="0" cy="564600"/>
          </a:xfrm>
          <a:prstGeom prst="straightConnector1">
            <a:avLst/>
          </a:prstGeom>
          <a:noFill/>
          <a:ln cap="flat" cmpd="sng" w="19050">
            <a:solidFill>
              <a:schemeClr val="accent1"/>
            </a:solidFill>
            <a:prstDash val="solid"/>
            <a:miter lim="800000"/>
            <a:headEnd len="sm" w="sm" type="none"/>
            <a:tailEnd len="sm" w="sm" type="none"/>
          </a:ln>
        </p:spPr>
      </p:cxnSp>
      <p:cxnSp>
        <p:nvCxnSpPr>
          <p:cNvPr id="305" name="Google Shape;305;g35eec399cb7_0_474"/>
          <p:cNvCxnSpPr/>
          <p:nvPr/>
        </p:nvCxnSpPr>
        <p:spPr>
          <a:xfrm>
            <a:off x="6140865" y="2777448"/>
            <a:ext cx="0" cy="564600"/>
          </a:xfrm>
          <a:prstGeom prst="straightConnector1">
            <a:avLst/>
          </a:prstGeom>
          <a:noFill/>
          <a:ln cap="flat" cmpd="sng" w="19050">
            <a:solidFill>
              <a:schemeClr val="accent1"/>
            </a:solidFill>
            <a:prstDash val="solid"/>
            <a:miter lim="800000"/>
            <a:headEnd len="sm" w="sm" type="none"/>
            <a:tailEnd len="sm" w="sm" type="none"/>
          </a:ln>
        </p:spPr>
      </p:cxnSp>
      <p:cxnSp>
        <p:nvCxnSpPr>
          <p:cNvPr id="306" name="Google Shape;306;g35eec399cb7_0_474"/>
          <p:cNvCxnSpPr/>
          <p:nvPr/>
        </p:nvCxnSpPr>
        <p:spPr>
          <a:xfrm>
            <a:off x="8534400" y="2777448"/>
            <a:ext cx="0" cy="564600"/>
          </a:xfrm>
          <a:prstGeom prst="straightConnector1">
            <a:avLst/>
          </a:prstGeom>
          <a:noFill/>
          <a:ln cap="flat" cmpd="sng" w="19050">
            <a:solidFill>
              <a:schemeClr val="accent1"/>
            </a:solidFill>
            <a:prstDash val="solid"/>
            <a:miter lim="800000"/>
            <a:headEnd len="sm" w="sm" type="none"/>
            <a:tailEnd len="sm" w="sm" type="none"/>
          </a:ln>
        </p:spPr>
      </p:cxnSp>
      <p:cxnSp>
        <p:nvCxnSpPr>
          <p:cNvPr id="307" name="Google Shape;307;g35eec399cb7_0_474"/>
          <p:cNvCxnSpPr/>
          <p:nvPr/>
        </p:nvCxnSpPr>
        <p:spPr>
          <a:xfrm>
            <a:off x="10972800" y="2761228"/>
            <a:ext cx="0" cy="564600"/>
          </a:xfrm>
          <a:prstGeom prst="straightConnector1">
            <a:avLst/>
          </a:prstGeom>
          <a:noFill/>
          <a:ln cap="flat" cmpd="sng" w="19050">
            <a:solidFill>
              <a:schemeClr val="accent1"/>
            </a:solidFill>
            <a:prstDash val="solid"/>
            <a:miter lim="800000"/>
            <a:headEnd len="sm" w="sm" type="none"/>
            <a:tailEnd len="sm" w="sm" type="none"/>
          </a:ln>
        </p:spPr>
      </p:cxnSp>
      <p:pic>
        <p:nvPicPr>
          <p:cNvPr id="308" name="Google Shape;308;g35eec399cb7_0_474"/>
          <p:cNvPicPr preferRelativeResize="0"/>
          <p:nvPr/>
        </p:nvPicPr>
        <p:blipFill rotWithShape="1">
          <a:blip r:embed="rId8">
            <a:alphaModFix/>
          </a:blip>
          <a:srcRect b="0" l="0" r="0" t="0"/>
          <a:stretch/>
        </p:blipFill>
        <p:spPr>
          <a:xfrm>
            <a:off x="2697250" y="3276800"/>
            <a:ext cx="2073090" cy="1236300"/>
          </a:xfrm>
          <a:prstGeom prst="rect">
            <a:avLst/>
          </a:prstGeom>
          <a:noFill/>
          <a:ln>
            <a:noFill/>
          </a:ln>
        </p:spPr>
      </p:pic>
      <p:pic>
        <p:nvPicPr>
          <p:cNvPr descr="A blue and purple squares&#10;&#10;AI-generated content may be incorrect." id="309" name="Google Shape;309;g35eec399cb7_0_474"/>
          <p:cNvPicPr preferRelativeResize="0"/>
          <p:nvPr/>
        </p:nvPicPr>
        <p:blipFill rotWithShape="1">
          <a:blip r:embed="rId9">
            <a:alphaModFix/>
          </a:blip>
          <a:srcRect b="0" l="0" r="0" t="0"/>
          <a:stretch/>
        </p:blipFill>
        <p:spPr>
          <a:xfrm>
            <a:off x="7981875" y="3355750"/>
            <a:ext cx="1149931" cy="1364162"/>
          </a:xfrm>
          <a:prstGeom prst="rect">
            <a:avLst/>
          </a:prstGeom>
          <a:noFill/>
          <a:ln>
            <a:noFill/>
          </a:ln>
        </p:spPr>
      </p:pic>
      <p:sp>
        <p:nvSpPr>
          <p:cNvPr id="310" name="Google Shape;310;g35eec399cb7_0_474"/>
          <p:cNvSpPr txBox="1"/>
          <p:nvPr/>
        </p:nvSpPr>
        <p:spPr>
          <a:xfrm>
            <a:off x="8276988" y="4585000"/>
            <a:ext cx="514800" cy="800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dk1"/>
                </a:solidFill>
                <a:latin typeface="Arial"/>
                <a:ea typeface="Arial"/>
                <a:cs typeface="Arial"/>
                <a:sym typeface="Arial"/>
              </a:rPr>
              <a:t>&amp;</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p41"/>
          <p:cNvSpPr/>
          <p:nvPr/>
        </p:nvSpPr>
        <p:spPr>
          <a:xfrm>
            <a:off x="-25" y="2273700"/>
            <a:ext cx="12192025" cy="2310600"/>
          </a:xfrm>
          <a:prstGeom prst="rect">
            <a:avLst/>
          </a:prstGeom>
          <a:solidFill>
            <a:srgbClr val="44C1A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16" name="Google Shape;316;p41"/>
          <p:cNvSpPr txBox="1"/>
          <p:nvPr/>
        </p:nvSpPr>
        <p:spPr>
          <a:xfrm>
            <a:off x="-26" y="2921184"/>
            <a:ext cx="12192025" cy="1015632"/>
          </a:xfrm>
          <a:prstGeom prst="rect">
            <a:avLst/>
          </a:prstGeom>
          <a:noFill/>
          <a:ln>
            <a:noFill/>
          </a:ln>
        </p:spPr>
        <p:txBody>
          <a:bodyPr anchorCtr="0" anchor="t" bIns="91425" lIns="91425" spcFirstLastPara="1" rIns="91425" wrap="square" tIns="91425">
            <a:spAutoFit/>
          </a:bodyPr>
          <a:lstStyle/>
          <a:p>
            <a:pPr indent="0" lvl="0" marL="0" marR="0" rtl="0" algn="ctr">
              <a:lnSpc>
                <a:spcPct val="90000"/>
              </a:lnSpc>
              <a:spcBef>
                <a:spcPts val="0"/>
              </a:spcBef>
              <a:spcAft>
                <a:spcPts val="0"/>
              </a:spcAft>
              <a:buClr>
                <a:srgbClr val="000000"/>
              </a:buClr>
              <a:buSzPts val="6000"/>
              <a:buFont typeface="Arial"/>
              <a:buNone/>
            </a:pPr>
            <a:r>
              <a:rPr b="1" i="0" lang="en-US" sz="6000" u="none" cap="none" strike="noStrike">
                <a:solidFill>
                  <a:schemeClr val="lt1"/>
                </a:solidFill>
                <a:latin typeface="Play"/>
                <a:ea typeface="Play"/>
                <a:cs typeface="Play"/>
                <a:sym typeface="Play"/>
              </a:rPr>
              <a:t>INTRODUCIENDO A WAVECREST</a:t>
            </a:r>
            <a:endParaRPr b="1" i="0" sz="6000" u="none" cap="none" strike="noStrike">
              <a:solidFill>
                <a:schemeClr val="lt1"/>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Green Yellow">
      <a:dk1>
        <a:srgbClr val="000000"/>
      </a:dk1>
      <a:lt1>
        <a:srgbClr val="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2025-05-01T19:25:25Z</dcterms:created>
  <dc:creator>zAKIYA ADAMS</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0x01010044FE395D8BA4C34DA47CE87B0C829026</vt:lpwstr>
  </property>
  <property fmtid="{D5CDD505-2E9C-101B-9397-08002B2CF9AE}" pid="3" name="MediaServiceImageTags">
    <vt:lpwstr/>
  </property>
</Properties>
</file>